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0" r:id="rId3"/>
    <p:sldId id="278" r:id="rId4"/>
    <p:sldId id="272" r:id="rId5"/>
    <p:sldId id="265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271" r:id="rId31"/>
  </p:sldIdLst>
  <p:sldSz cx="9906000" cy="6858000" type="A4"/>
  <p:notesSz cx="6858000" cy="9144000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0D6C5"/>
    <a:srgbClr val="D21E1B"/>
    <a:srgbClr val="CE1111"/>
    <a:srgbClr val="B00E0E"/>
    <a:srgbClr val="8D7D74"/>
    <a:srgbClr val="BCB1AB"/>
    <a:srgbClr val="830628"/>
    <a:srgbClr val="E42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705" autoAdjust="0"/>
  </p:normalViewPr>
  <p:slideViewPr>
    <p:cSldViewPr>
      <p:cViewPr>
        <p:scale>
          <a:sx n="66" d="100"/>
          <a:sy n="66" d="100"/>
        </p:scale>
        <p:origin x="-2664" y="-14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D00657E-CD59-483F-8A66-3AE1ADAC2B94}" type="slidenum">
              <a:rPr lang="fr-FR" altLang="ja-JP"/>
              <a:pPr/>
              <a:t>‹Nr.›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2756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6087DFC-B549-4ACD-8FDA-D51430285413}" type="slidenum">
              <a:rPr lang="fr-FR" altLang="ja-JP"/>
              <a:pPr/>
              <a:t>‹Nr.›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1462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BCA33-9106-4612-8282-9BFD8A17FE4A}" type="slidenum">
              <a:rPr lang="en-US" altLang="nl-NL" smtClean="0"/>
              <a:pPr/>
              <a:t>3</a:t>
            </a:fld>
            <a:endParaRPr lang="en-US" altLang="nl-N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95338"/>
            <a:ext cx="4630737" cy="32067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19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20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21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22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23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24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25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26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27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28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10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29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12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13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14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15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16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17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576E-30D6-460C-8577-598FF11F5C6C}" type="slidenum">
              <a:rPr lang="fr-FR" altLang="ja-JP" smtClean="0"/>
              <a:pPr>
                <a:defRPr/>
              </a:pPr>
              <a:t>18</a:t>
            </a:fld>
            <a:endParaRPr lang="fr-FR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10AD-D552-41C9-BE8B-12D87A87575D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8BB37-2D9F-494E-B305-B798874B4B66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39038" y="188913"/>
            <a:ext cx="2084387" cy="58785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1113" y="188913"/>
            <a:ext cx="6105525" cy="58785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43F6-7DDB-4AFB-A8B5-50847E75A450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A55DE-E15D-4551-8362-D295B04C9177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3D5D-AEE4-4812-A90C-13FFBAB02176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75" y="1600200"/>
            <a:ext cx="40925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30850" y="1600200"/>
            <a:ext cx="40925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CCF9-A165-4163-BEF4-59D83EB825A1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FA1F2-7F9D-4B6D-AFBE-253DBBE41972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18C0-4FDC-4D08-9817-CAB93799C51A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52FB8-E2AC-4BA9-84CD-1FBCE7AEC5E3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3003-98AE-4066-ACD6-4D83F0CD2235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B396-14BE-407C-A321-012DCD80E552}" type="slidenum">
              <a:rPr lang="fr-FR" altLang="ja-JP"/>
              <a:pPr/>
              <a:t>‹Nr.›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1113" y="188913"/>
            <a:ext cx="8320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600200"/>
            <a:ext cx="83375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/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fld id="{807F5124-F034-4E98-9B2B-47234349A0E4}" type="slidenum">
              <a:rPr lang="fr-FR" altLang="ja-JP"/>
              <a:pPr/>
              <a:t>‹Nr.›</a:t>
            </a:fld>
            <a:endParaRPr lang="fr-FR" altLang="ja-JP"/>
          </a:p>
        </p:txBody>
      </p:sp>
      <p:pic>
        <p:nvPicPr>
          <p:cNvPr id="1031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0" y="0"/>
            <a:ext cx="1201738" cy="1620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8E858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1700">
          <a:solidFill>
            <a:srgbClr val="8E858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700">
          <a:solidFill>
            <a:srgbClr val="8E858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4.emf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31.jpeg"/><Relationship Id="rId4" Type="http://schemas.openxmlformats.org/officeDocument/2006/relationships/image" Target="../media/image17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jpeg"/><Relationship Id="rId5" Type="http://schemas.openxmlformats.org/officeDocument/2006/relationships/image" Target="../media/image6.png"/><Relationship Id="rId10" Type="http://schemas.openxmlformats.org/officeDocument/2006/relationships/image" Target="../media/image36.jpeg"/><Relationship Id="rId4" Type="http://schemas.openxmlformats.org/officeDocument/2006/relationships/image" Target="../media/image17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7.jpe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51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7.jpeg"/><Relationship Id="rId5" Type="http://schemas.openxmlformats.org/officeDocument/2006/relationships/image" Target="../media/image6.png"/><Relationship Id="rId15" Type="http://schemas.openxmlformats.org/officeDocument/2006/relationships/image" Target="../media/image31.jpe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openxmlformats.org/officeDocument/2006/relationships/image" Target="../media/image45.jpeg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2.jpeg"/><Relationship Id="rId5" Type="http://schemas.openxmlformats.org/officeDocument/2006/relationships/image" Target="../media/image6.png"/><Relationship Id="rId10" Type="http://schemas.openxmlformats.org/officeDocument/2006/relationships/image" Target="../media/image61.png"/><Relationship Id="rId4" Type="http://schemas.openxmlformats.org/officeDocument/2006/relationships/image" Target="../media/image17.png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5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68.png"/><Relationship Id="rId4" Type="http://schemas.openxmlformats.org/officeDocument/2006/relationships/image" Target="../media/image17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1.png"/><Relationship Id="rId5" Type="http://schemas.openxmlformats.org/officeDocument/2006/relationships/image" Target="../media/image6.png"/><Relationship Id="rId10" Type="http://schemas.openxmlformats.org/officeDocument/2006/relationships/image" Target="../media/image70.png"/><Relationship Id="rId4" Type="http://schemas.openxmlformats.org/officeDocument/2006/relationships/image" Target="../media/image17.png"/><Relationship Id="rId9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6.png"/><Relationship Id="rId5" Type="http://schemas.openxmlformats.org/officeDocument/2006/relationships/image" Target="../media/image6.png"/><Relationship Id="rId15" Type="http://schemas.openxmlformats.org/officeDocument/2006/relationships/image" Target="../media/image80.png"/><Relationship Id="rId10" Type="http://schemas.openxmlformats.org/officeDocument/2006/relationships/image" Target="../media/image75.jpeg"/><Relationship Id="rId4" Type="http://schemas.openxmlformats.org/officeDocument/2006/relationships/image" Target="../media/image17.png"/><Relationship Id="rId9" Type="http://schemas.openxmlformats.org/officeDocument/2006/relationships/image" Target="../media/image74.jpe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5.png"/><Relationship Id="rId5" Type="http://schemas.openxmlformats.org/officeDocument/2006/relationships/image" Target="../media/image6.png"/><Relationship Id="rId10" Type="http://schemas.openxmlformats.org/officeDocument/2006/relationships/image" Target="../media/image84.png"/><Relationship Id="rId4" Type="http://schemas.openxmlformats.org/officeDocument/2006/relationships/image" Target="../media/image17.png"/><Relationship Id="rId9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8.png"/><Relationship Id="rId5" Type="http://schemas.openxmlformats.org/officeDocument/2006/relationships/image" Target="../media/image6.png"/><Relationship Id="rId10" Type="http://schemas.openxmlformats.org/officeDocument/2006/relationships/image" Target="../media/image65.png"/><Relationship Id="rId4" Type="http://schemas.openxmlformats.org/officeDocument/2006/relationships/image" Target="../media/image17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65.png"/><Relationship Id="rId4" Type="http://schemas.openxmlformats.org/officeDocument/2006/relationships/image" Target="../media/image17.png"/><Relationship Id="rId9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.png"/><Relationship Id="rId7" Type="http://schemas.openxmlformats.org/officeDocument/2006/relationships/image" Target="../media/image9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code.org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297238" y="6324600"/>
            <a:ext cx="6100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82800" rIns="36000" bIns="82800" anchor="b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altLang="ja-JP" sz="1600" baseline="0" dirty="0">
                <a:solidFill>
                  <a:schemeClr val="bg2"/>
                </a:solidFill>
              </a:rPr>
              <a:t>SEB INTERNATIONAL SERVICE </a:t>
            </a:r>
            <a:r>
              <a:rPr lang="fr-FR" altLang="ja-JP" sz="1600" baseline="0" dirty="0" err="1" smtClean="0">
                <a:solidFill>
                  <a:schemeClr val="bg2"/>
                </a:solidFill>
              </a:rPr>
              <a:t>January</a:t>
            </a:r>
            <a:r>
              <a:rPr lang="fr-FR" altLang="ja-JP" sz="1600" baseline="0" dirty="0" smtClean="0">
                <a:solidFill>
                  <a:schemeClr val="bg2"/>
                </a:solidFill>
              </a:rPr>
              <a:t> 2015</a:t>
            </a:r>
            <a:endParaRPr lang="fr-FR" altLang="ja-JP" sz="1800" baseline="0" dirty="0">
              <a:solidFill>
                <a:srgbClr val="E42518"/>
              </a:solidFill>
              <a:latin typeface="ATSackers Gothic Medium" pitchFamily="8" charset="0"/>
            </a:endParaRPr>
          </a:p>
        </p:txBody>
      </p:sp>
      <p:sp>
        <p:nvSpPr>
          <p:cNvPr id="2052" name="Rectangle 23"/>
          <p:cNvSpPr>
            <a:spLocks noChangeArrowheads="1"/>
          </p:cNvSpPr>
          <p:nvPr/>
        </p:nvSpPr>
        <p:spPr bwMode="auto">
          <a:xfrm>
            <a:off x="9410700" y="6391275"/>
            <a:ext cx="150813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0" y="3132000"/>
            <a:ext cx="1843088" cy="797066"/>
          </a:xfrm>
          <a:prstGeom prst="rect">
            <a:avLst/>
          </a:prstGeom>
          <a:solidFill>
            <a:srgbClr val="BCB1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43"/>
          <p:cNvSpPr>
            <a:spLocks noChangeArrowheads="1"/>
          </p:cNvSpPr>
          <p:nvPr/>
        </p:nvSpPr>
        <p:spPr bwMode="auto">
          <a:xfrm>
            <a:off x="0" y="4584700"/>
            <a:ext cx="1843088" cy="152400"/>
          </a:xfrm>
          <a:prstGeom prst="rect">
            <a:avLst/>
          </a:prstGeom>
          <a:solidFill>
            <a:srgbClr val="8D7D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Text Box 46"/>
          <p:cNvSpPr txBox="1">
            <a:spLocks noChangeArrowheads="1"/>
          </p:cNvSpPr>
          <p:nvPr/>
        </p:nvSpPr>
        <p:spPr bwMode="auto">
          <a:xfrm>
            <a:off x="1871663" y="2474913"/>
            <a:ext cx="5695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>
                <a:solidFill>
                  <a:srgbClr val="8D7D74"/>
                </a:solidFill>
                <a:latin typeface="Verdana" pitchFamily="34" charset="0"/>
              </a:rPr>
              <a:t>MOULINEX ROWENTA SEB SUPOR TEFAL</a:t>
            </a:r>
          </a:p>
        </p:txBody>
      </p:sp>
      <p:pic>
        <p:nvPicPr>
          <p:cNvPr id="2056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92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914400"/>
            <a:ext cx="80851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752" y="3284984"/>
            <a:ext cx="597283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1484784"/>
            <a:ext cx="9906000" cy="5374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0762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G77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713323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2132856"/>
            <a:ext cx="2925000" cy="4608512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2132856"/>
            <a:ext cx="2925000" cy="4608512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2132856"/>
            <a:ext cx="1521000" cy="4608512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5" y="188913"/>
            <a:ext cx="8502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IRIS Code implementation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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</a:t>
            </a:r>
            <a:b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mtClean="0"/>
          </a:p>
        </p:txBody>
      </p:sp>
      <p:sp>
        <p:nvSpPr>
          <p:cNvPr id="54" name="ZoneTexte 53"/>
          <p:cNvSpPr txBox="1"/>
          <p:nvPr/>
        </p:nvSpPr>
        <p:spPr>
          <a:xfrm>
            <a:off x="150332" y="4177497"/>
            <a:ext cx="1950000" cy="1123712"/>
          </a:xfrm>
          <a:prstGeom prst="roundRect">
            <a:avLst/>
          </a:prstGeom>
          <a:gradFill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fr-FR" sz="20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</a:t>
            </a:r>
            <a:r>
              <a:rPr lang="fr-FR" sz="20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</a:t>
            </a:r>
            <a:r>
              <a:rPr lang="fr-FR" sz="20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fuse in set triggers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334358" y="4858534"/>
            <a:ext cx="2769000" cy="442674"/>
          </a:xfrm>
          <a:prstGeom prst="roundRect">
            <a:avLst/>
          </a:prstGeom>
          <a:gradFill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fr-FR" sz="20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Boiler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28258" y="4869160"/>
            <a:ext cx="2769000" cy="442674"/>
          </a:xfrm>
          <a:prstGeom prst="roundRect">
            <a:avLst/>
          </a:prstGeom>
          <a:gradFill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fr-FR" sz="20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Leaking</a:t>
            </a:r>
            <a:r>
              <a:rPr lang="fr-FR" sz="20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fr-FR" sz="20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</a:t>
            </a:r>
            <a:r>
              <a:rPr lang="fr-FR" sz="20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307373" y="3814708"/>
            <a:ext cx="1404000" cy="817245"/>
          </a:xfrm>
          <a:prstGeom prst="roundRect">
            <a:avLst/>
          </a:prstGeom>
          <a:gradFill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fr-FR" sz="14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Replacement (component / module)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358173" y="2272665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2634376"/>
            <a:ext cx="936104" cy="913207"/>
            <a:chOff x="7398382" y="787600"/>
            <a:chExt cx="1506388" cy="1622395"/>
          </a:xfrm>
        </p:grpSpPr>
        <p:sp>
          <p:nvSpPr>
            <p:cNvPr id="50" name="Forme libre 49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59" name="Flèche en arc 58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orme 59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lèche en arc 62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2378714" y="2284388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1994686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636317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2860452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 descr="CG18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385300" y="2797415"/>
            <a:ext cx="675450" cy="731738"/>
          </a:xfrm>
          <a:prstGeom prst="rect">
            <a:avLst/>
          </a:prstGeom>
        </p:spPr>
      </p:pic>
      <p:pic>
        <p:nvPicPr>
          <p:cNvPr id="70" name="Picture 2" descr="http://bearnservicemenager.com/boutique/1655-2078-thickbox/chaudiere-sonde-centrale-vapeur-calor-cs-001126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90" t="18290" r="16071" b="17451"/>
          <a:stretch>
            <a:fillRect/>
          </a:stretch>
        </p:blipFill>
        <p:spPr bwMode="auto">
          <a:xfrm>
            <a:off x="5967112" y="3608912"/>
            <a:ext cx="1445581" cy="1260249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6124662" y="3501009"/>
            <a:ext cx="1246607" cy="1180415"/>
            <a:chOff x="0" y="0"/>
            <a:chExt cx="369761" cy="373360"/>
          </a:xfrm>
        </p:grpSpPr>
        <p:cxnSp>
          <p:nvCxnSpPr>
            <p:cNvPr id="72" name="Connecteur droit 71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Connecteur droit 72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4" name="Picture 2" descr="http://bearnservicemenager.com/boutique/1655-2078-thickbox/chaudiere-sonde-centrale-vapeur-calor-cs-0011264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90" t="18290" r="16071" b="17451"/>
          <a:stretch>
            <a:fillRect/>
          </a:stretch>
        </p:blipFill>
        <p:spPr bwMode="auto">
          <a:xfrm>
            <a:off x="8570969" y="4690081"/>
            <a:ext cx="780087" cy="680075"/>
          </a:xfrm>
          <a:prstGeom prst="rect">
            <a:avLst/>
          </a:prstGeom>
          <a:noFill/>
        </p:spPr>
      </p:pic>
      <p:cxnSp>
        <p:nvCxnSpPr>
          <p:cNvPr id="76" name="Connecteur en angle 75"/>
          <p:cNvCxnSpPr/>
          <p:nvPr/>
        </p:nvCxnSpPr>
        <p:spPr bwMode="auto">
          <a:xfrm rot="16200000" flipH="1">
            <a:off x="3319243" y="3609019"/>
            <a:ext cx="864096" cy="936104"/>
          </a:xfrm>
          <a:prstGeom prst="bentConnector3">
            <a:avLst>
              <a:gd name="adj1" fmla="val 99923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77" name="Image 76" descr="Milli_Amperemetre_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24775" y="4072800"/>
            <a:ext cx="945842" cy="724352"/>
          </a:xfrm>
          <a:prstGeom prst="rect">
            <a:avLst/>
          </a:prstGeom>
        </p:spPr>
      </p:pic>
      <p:cxnSp>
        <p:nvCxnSpPr>
          <p:cNvPr id="78" name="Connecteur droit 77"/>
          <p:cNvCxnSpPr/>
          <p:nvPr/>
        </p:nvCxnSpPr>
        <p:spPr bwMode="auto">
          <a:xfrm>
            <a:off x="4325100" y="4345974"/>
            <a:ext cx="0" cy="3492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/>
          <p:cNvCxnSpPr/>
          <p:nvPr/>
        </p:nvCxnSpPr>
        <p:spPr bwMode="auto">
          <a:xfrm>
            <a:off x="4417046" y="4421340"/>
            <a:ext cx="0" cy="2327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/>
          <p:cNvCxnSpPr/>
          <p:nvPr/>
        </p:nvCxnSpPr>
        <p:spPr bwMode="auto">
          <a:xfrm>
            <a:off x="4489087" y="4499982"/>
            <a:ext cx="0" cy="1163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Image 80" descr="Bulle_VALID_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49465" y="3573017"/>
            <a:ext cx="1071956" cy="637633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3832701" y="3676339"/>
            <a:ext cx="1141321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="1" baseline="0" dirty="0" smtClean="0">
                <a:solidFill>
                  <a:srgbClr val="FF0000"/>
                </a:solidFill>
              </a:rPr>
              <a:t>&gt; </a:t>
            </a:r>
            <a:r>
              <a:rPr lang="en-US" sz="2800" b="1" baseline="7000" dirty="0" smtClean="0">
                <a:solidFill>
                  <a:srgbClr val="FF0000"/>
                </a:solidFill>
              </a:rPr>
              <a:t>5 </a:t>
            </a:r>
            <a:r>
              <a:rPr lang="en-US" sz="2800" b="1" baseline="7000" dirty="0" err="1" smtClean="0">
                <a:solidFill>
                  <a:srgbClr val="FF0000"/>
                </a:solidFill>
              </a:rPr>
              <a:t>mA</a:t>
            </a:r>
            <a:endParaRPr lang="fr-FR" sz="3200" b="1" baseline="7000" dirty="0" smtClean="0">
              <a:solidFill>
                <a:srgbClr val="FF0000"/>
              </a:solidFill>
            </a:endParaRPr>
          </a:p>
        </p:txBody>
      </p:sp>
      <p:pic>
        <p:nvPicPr>
          <p:cNvPr id="90" name="Picture 2" descr="http://bearnservicemenager.com/boutique/1655-2078-thickbox/chaudiere-sonde-centrale-vapeur-calor-cs-001126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90" t="18290" r="16071" b="17451"/>
          <a:stretch>
            <a:fillRect/>
          </a:stretch>
        </p:blipFill>
        <p:spPr bwMode="auto">
          <a:xfrm>
            <a:off x="2612741" y="2772889"/>
            <a:ext cx="1115191" cy="972217"/>
          </a:xfrm>
          <a:prstGeom prst="rect">
            <a:avLst/>
          </a:prstGeom>
          <a:noFill/>
        </p:spPr>
      </p:pic>
      <p:pic>
        <p:nvPicPr>
          <p:cNvPr id="91" name="Picture 19" descr="calor-29200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8" r="4477"/>
          <a:stretch>
            <a:fillRect/>
          </a:stretch>
        </p:blipFill>
        <p:spPr bwMode="auto">
          <a:xfrm>
            <a:off x="152717" y="2870352"/>
            <a:ext cx="1918045" cy="1440160"/>
          </a:xfrm>
          <a:prstGeom prst="rect">
            <a:avLst/>
          </a:prstGeom>
          <a:noFill/>
        </p:spPr>
      </p:pic>
      <p:sp>
        <p:nvSpPr>
          <p:cNvPr id="94" name="Rectangle à coins arrondis 93"/>
          <p:cNvSpPr/>
          <p:nvPr/>
        </p:nvSpPr>
        <p:spPr bwMode="auto">
          <a:xfrm>
            <a:off x="61403" y="2132856"/>
            <a:ext cx="2106000" cy="4608512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2" y="1628800"/>
            <a:ext cx="10921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3"/>
          <p:cNvSpPr txBox="1">
            <a:spLocks noChangeArrowheads="1"/>
          </p:cNvSpPr>
          <p:nvPr/>
        </p:nvSpPr>
        <p:spPr bwMode="auto">
          <a:xfrm>
            <a:off x="969323" y="2276872"/>
            <a:ext cx="1053000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Rectangle 3"/>
          <p:cNvSpPr txBox="1">
            <a:spLocks noChangeArrowheads="1"/>
          </p:cNvSpPr>
          <p:nvPr/>
        </p:nvSpPr>
        <p:spPr bwMode="auto">
          <a:xfrm>
            <a:off x="1286404" y="1600201"/>
            <a:ext cx="83375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4" y="1484784"/>
            <a:ext cx="9904546" cy="53748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311" y="309210"/>
            <a:ext cx="1547139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6" y="188913"/>
            <a:ext cx="8320352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Code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dirty="0" smtClean="0"/>
          </a:p>
        </p:txBody>
      </p:sp>
      <p:pic>
        <p:nvPicPr>
          <p:cNvPr id="14" name="Image 13" descr="TETE et ENGREN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00705" y="1484784"/>
            <a:ext cx="4753655" cy="5040560"/>
          </a:xfrm>
          <a:prstGeom prst="rect">
            <a:avLst/>
          </a:prstGeom>
        </p:spPr>
      </p:pic>
      <p:pic>
        <p:nvPicPr>
          <p:cNvPr id="15" name="Image 14" descr="Fer cou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488" y="1700808"/>
            <a:ext cx="2054547" cy="2232248"/>
          </a:xfrm>
          <a:prstGeom prst="rect">
            <a:avLst/>
          </a:prstGeom>
        </p:spPr>
      </p:pic>
      <p:pic>
        <p:nvPicPr>
          <p:cNvPr id="17" name="Picture 19" descr="neo_1l2_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506" y="4350762"/>
            <a:ext cx="1963007" cy="2246591"/>
          </a:xfrm>
          <a:prstGeom prst="rect">
            <a:avLst/>
          </a:prstGeom>
          <a:noFill/>
        </p:spPr>
      </p:pic>
      <p:pic>
        <p:nvPicPr>
          <p:cNvPr id="18" name="Picture 2" descr="http://www.adepem.com/ART-PHOTOS/PP06917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190" y="4293096"/>
            <a:ext cx="2937773" cy="2160240"/>
          </a:xfrm>
          <a:prstGeom prst="rect">
            <a:avLst/>
          </a:prstGeom>
          <a:noFill/>
        </p:spPr>
      </p:pic>
      <p:pic>
        <p:nvPicPr>
          <p:cNvPr id="20" name="Image 19" descr="SOND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7243" y="1772816"/>
            <a:ext cx="2120226" cy="208823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1894" y="3501009"/>
            <a:ext cx="57726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YOUR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G40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154562" y="3645025"/>
            <a:ext cx="1833000" cy="1550031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My fryer does not work anymore</a:t>
            </a:r>
            <a:endParaRPr lang="fr-FR" baseline="0" dirty="0" smtClean="0"/>
          </a:p>
        </p:txBody>
      </p:sp>
      <p:pic>
        <p:nvPicPr>
          <p:cNvPr id="4107" name="Picture 11" descr="http://mediabank.groupeseb.com/seb/Preview.PreviewServlet;jsessionid=EEE507A7E55225247340474A2B54534C?recordView=recordCollectionPreviewView&amp;catalogID=2&amp;recordID=41066&amp;random=13685373594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471" y="1792476"/>
            <a:ext cx="1729245" cy="1780540"/>
          </a:xfrm>
          <a:prstGeom prst="rect">
            <a:avLst/>
          </a:prstGeom>
          <a:noFill/>
        </p:spPr>
      </p:pic>
      <p:pic>
        <p:nvPicPr>
          <p:cNvPr id="59" name="Picture 36" descr="FRITEUSE controle fusibl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7161" y="1412776"/>
            <a:ext cx="2339561" cy="1619696"/>
          </a:xfrm>
          <a:prstGeom prst="rect">
            <a:avLst/>
          </a:prstGeom>
          <a:noFill/>
        </p:spPr>
      </p:pic>
      <p:pic>
        <p:nvPicPr>
          <p:cNvPr id="60" name="Picture 37" descr="FRITEUSE controle fusible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5923" y="1700809"/>
            <a:ext cx="2632517" cy="3326085"/>
          </a:xfrm>
          <a:prstGeom prst="rect">
            <a:avLst/>
          </a:prstGeom>
          <a:noFill/>
        </p:spPr>
      </p:pic>
      <p:pic>
        <p:nvPicPr>
          <p:cNvPr id="4109" name="Picture 13" descr="http://csimg.webmarchand.com/srv/FR/00011881534294/T/340x340/C/FFFFFF/url/thermostat-141141281d01-0-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130" y="4077072"/>
            <a:ext cx="1248139" cy="1152128"/>
          </a:xfrm>
          <a:prstGeom prst="rect">
            <a:avLst/>
          </a:prstGeom>
          <a:noFill/>
        </p:spPr>
      </p:pic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6314242" y="3105873"/>
            <a:ext cx="842278" cy="912468"/>
          </a:xfrm>
          <a:prstGeom prst="rect">
            <a:avLst/>
          </a:prstGeom>
        </p:spPr>
      </p:pic>
      <p:pic>
        <p:nvPicPr>
          <p:cNvPr id="64" name="Image 63" descr="Bulle_CONTINUITE_00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60879" y="1484784"/>
            <a:ext cx="780087" cy="720080"/>
          </a:xfrm>
          <a:prstGeom prst="rect">
            <a:avLst/>
          </a:prstGeom>
        </p:spPr>
      </p:pic>
      <p:grpSp>
        <p:nvGrpSpPr>
          <p:cNvPr id="3" name="Groupe 75"/>
          <p:cNvGrpSpPr>
            <a:grpSpLocks noChangeAspect="1"/>
          </p:cNvGrpSpPr>
          <p:nvPr/>
        </p:nvGrpSpPr>
        <p:grpSpPr>
          <a:xfrm>
            <a:off x="3860879" y="1484784"/>
            <a:ext cx="780087" cy="738666"/>
            <a:chOff x="0" y="0"/>
            <a:chExt cx="369761" cy="373360"/>
          </a:xfrm>
        </p:grpSpPr>
        <p:cxnSp>
          <p:nvCxnSpPr>
            <p:cNvPr id="77" name="Connecteur droit 76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Connecteur droit 77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e 78"/>
          <p:cNvGrpSpPr>
            <a:grpSpLocks noChangeAspect="1"/>
          </p:cNvGrpSpPr>
          <p:nvPr/>
        </p:nvGrpSpPr>
        <p:grpSpPr>
          <a:xfrm>
            <a:off x="6201139" y="4221088"/>
            <a:ext cx="1170130" cy="1107999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Rectangle à coins arrondis 81"/>
          <p:cNvSpPr/>
          <p:nvPr/>
        </p:nvSpPr>
        <p:spPr bwMode="auto">
          <a:xfrm>
            <a:off x="3236809" y="2852936"/>
            <a:ext cx="1014113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4" name="Connecteur droit avec flèche 83"/>
          <p:cNvCxnSpPr>
            <a:stCxn id="82" idx="3"/>
          </p:cNvCxnSpPr>
          <p:nvPr/>
        </p:nvCxnSpPr>
        <p:spPr bwMode="auto">
          <a:xfrm flipV="1">
            <a:off x="4250922" y="2564904"/>
            <a:ext cx="1248139" cy="6120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8" name="Picture 13" descr="http://csimg.webmarchand.com/srv/FR/00011881534294/T/340x340/C/FFFFFF/url/thermostat-141141281d01-0-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7373" y="4077072"/>
            <a:ext cx="1248139" cy="1152128"/>
          </a:xfrm>
          <a:prstGeom prst="rect">
            <a:avLst/>
          </a:prstGeom>
          <a:noFill/>
        </p:spPr>
      </p:pic>
      <p:sp>
        <p:nvSpPr>
          <p:cNvPr id="89" name="ZoneTexte 88"/>
          <p:cNvSpPr txBox="1"/>
          <p:nvPr/>
        </p:nvSpPr>
        <p:spPr>
          <a:xfrm>
            <a:off x="8267472" y="2348881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4111" name="Picture 15" descr="http://www.cyberpieces.com/aw337279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1399" y="2708920"/>
            <a:ext cx="858095" cy="963611"/>
          </a:xfrm>
          <a:prstGeom prst="rect">
            <a:avLst/>
          </a:prstGeom>
          <a:noFill/>
        </p:spPr>
      </p:pic>
      <p:grpSp>
        <p:nvGrpSpPr>
          <p:cNvPr id="16" name="Group 245"/>
          <p:cNvGrpSpPr>
            <a:grpSpLocks/>
          </p:cNvGrpSpPr>
          <p:nvPr/>
        </p:nvGrpSpPr>
        <p:grpSpPr bwMode="auto">
          <a:xfrm>
            <a:off x="8853434" y="3717032"/>
            <a:ext cx="276108" cy="310820"/>
            <a:chOff x="0" y="0"/>
            <a:chExt cx="85" cy="85"/>
          </a:xfrm>
        </p:grpSpPr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 rot="5400000">
              <a:off x="-1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10800000">
              <a:off x="0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sp>
        <p:nvSpPr>
          <p:cNvPr id="51" name="ZoneTexte 50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G18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14958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2047571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562" y="3679170"/>
            <a:ext cx="1833000" cy="1550031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My steamer does not work anymore</a:t>
            </a:r>
            <a:endParaRPr lang="fr-FR" baseline="0" dirty="0" smtClean="0"/>
          </a:p>
        </p:txBody>
      </p:sp>
      <p:pic>
        <p:nvPicPr>
          <p:cNvPr id="56" name="Picture 2" descr="vc7002_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471" y="1950977"/>
            <a:ext cx="1716325" cy="1741042"/>
          </a:xfrm>
          <a:prstGeom prst="rect">
            <a:avLst/>
          </a:prstGeom>
          <a:noFill/>
        </p:spPr>
      </p:pic>
      <p:pic>
        <p:nvPicPr>
          <p:cNvPr id="57" name="Picture 24" descr="vapeur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8714" y="3428901"/>
            <a:ext cx="2730303" cy="1890723"/>
          </a:xfrm>
          <a:prstGeom prst="rect">
            <a:avLst/>
          </a:prstGeom>
          <a:noFill/>
        </p:spPr>
      </p:pic>
      <p:pic>
        <p:nvPicPr>
          <p:cNvPr id="58" name="Picture 23" descr="vapeur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8714" y="1412776"/>
            <a:ext cx="2731029" cy="1890712"/>
          </a:xfrm>
          <a:prstGeom prst="rect">
            <a:avLst/>
          </a:prstGeom>
          <a:noFill/>
        </p:spPr>
      </p:pic>
      <p:sp>
        <p:nvSpPr>
          <p:cNvPr id="59" name="AutoShape 20"/>
          <p:cNvSpPr>
            <a:spLocks noChangeArrowheads="1"/>
          </p:cNvSpPr>
          <p:nvPr/>
        </p:nvSpPr>
        <p:spPr bwMode="auto">
          <a:xfrm>
            <a:off x="2378714" y="3428901"/>
            <a:ext cx="2730303" cy="1872307"/>
          </a:xfrm>
          <a:prstGeom prst="wedgeRectCallout">
            <a:avLst>
              <a:gd name="adj1" fmla="val 23503"/>
              <a:gd name="adj2" fmla="val -106353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 rot="21451978">
            <a:off x="2405201" y="1636250"/>
            <a:ext cx="85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--- </a:t>
            </a:r>
            <a:r>
              <a:rPr lang="fr-FR" b="1" dirty="0">
                <a:solidFill>
                  <a:srgbClr val="FF0000"/>
                </a:solidFill>
                <a:cs typeface="Arial" charset="0"/>
              </a:rPr>
              <a:t>Ω</a:t>
            </a:r>
          </a:p>
        </p:txBody>
      </p:sp>
      <p:pic>
        <p:nvPicPr>
          <p:cNvPr id="31746" name="Picture 2" descr="http://www.adepem.com/ART-PHOTOS/PP08816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5078" y="3140968"/>
            <a:ext cx="2435225" cy="1790700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967114" y="3140642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1" name="Picture 2" descr="http://www.adepem.com/ART-PHOTOS/PP08816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364" y="3425916"/>
            <a:ext cx="1571007" cy="1155212"/>
          </a:xfrm>
          <a:prstGeom prst="rect">
            <a:avLst/>
          </a:prstGeom>
          <a:noFill/>
        </p:spPr>
      </p:pic>
      <p:sp>
        <p:nvSpPr>
          <p:cNvPr id="52" name="ZoneTexte 51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G13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3214175"/>
            <a:ext cx="1987562" cy="191936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steam generator trips the circuit breaker my electrical installation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924945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51" name="Picture 19" descr="calor-2920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8" r="4477"/>
          <a:stretch>
            <a:fillRect/>
          </a:stretch>
        </p:blipFill>
        <p:spPr bwMode="auto">
          <a:xfrm>
            <a:off x="116463" y="1844824"/>
            <a:ext cx="2013947" cy="1512168"/>
          </a:xfrm>
          <a:prstGeom prst="rect">
            <a:avLst/>
          </a:prstGeom>
          <a:noFill/>
        </p:spPr>
      </p:pic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314242" y="2119579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Picture 22" descr="GENERATEU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9519" y="1694902"/>
            <a:ext cx="2525006" cy="3456384"/>
          </a:xfrm>
          <a:prstGeom prst="rect">
            <a:avLst/>
          </a:prstGeom>
          <a:noFill/>
        </p:spPr>
      </p:pic>
      <p:sp>
        <p:nvSpPr>
          <p:cNvPr id="59" name="Explosion 1 58"/>
          <p:cNvSpPr/>
          <p:nvPr/>
        </p:nvSpPr>
        <p:spPr bwMode="auto">
          <a:xfrm>
            <a:off x="3002783" y="4365104"/>
            <a:ext cx="546061" cy="576064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0" name="Picture 22" descr="GENERATEUR2"/>
          <p:cNvPicPr>
            <a:picLocks noChangeAspect="1" noChangeArrowheads="1"/>
          </p:cNvPicPr>
          <p:nvPr/>
        </p:nvPicPr>
        <p:blipFill>
          <a:blip r:embed="rId9" cstate="print"/>
          <a:srcRect l="3089" t="60417" r="13496" b="2083"/>
          <a:stretch>
            <a:fillRect/>
          </a:stretch>
        </p:blipFill>
        <p:spPr bwMode="auto">
          <a:xfrm>
            <a:off x="5322372" y="3068960"/>
            <a:ext cx="2808312" cy="1728192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854277" y="3168113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1" name="Picture 22" descr="GENERATEUR2"/>
          <p:cNvPicPr>
            <a:picLocks noChangeAspect="1" noChangeArrowheads="1"/>
          </p:cNvPicPr>
          <p:nvPr/>
        </p:nvPicPr>
        <p:blipFill>
          <a:blip r:embed="rId9" cstate="print"/>
          <a:srcRect l="3089" t="60417" r="13496" b="2083"/>
          <a:stretch>
            <a:fillRect/>
          </a:stretch>
        </p:blipFill>
        <p:spPr bwMode="auto">
          <a:xfrm>
            <a:off x="8301836" y="3428999"/>
            <a:ext cx="1404000" cy="864000"/>
          </a:xfrm>
          <a:prstGeom prst="rect">
            <a:avLst/>
          </a:prstGeom>
          <a:noFill/>
        </p:spPr>
      </p:pic>
      <p:sp>
        <p:nvSpPr>
          <p:cNvPr id="52" name="ZoneTexte 51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M32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G40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P2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4233168"/>
            <a:ext cx="1987562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soleplate of my steam iron flowing water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708921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593705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690749" y="4305176"/>
            <a:ext cx="2106234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temperature of the soleplate is too low</a:t>
            </a:r>
            <a:endParaRPr lang="en-US" sz="2000" baseline="0" dirty="0"/>
          </a:p>
        </p:txBody>
      </p:sp>
      <p:pic>
        <p:nvPicPr>
          <p:cNvPr id="50" name="Image 49" descr="Fer cou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480" y="1804638"/>
            <a:ext cx="1638182" cy="2432363"/>
          </a:xfrm>
          <a:prstGeom prst="rect">
            <a:avLst/>
          </a:prstGeom>
        </p:spPr>
      </p:pic>
      <p:pic>
        <p:nvPicPr>
          <p:cNvPr id="51" name="Image 50" descr="Fer coule_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0705" y="2028352"/>
            <a:ext cx="1525292" cy="2264745"/>
          </a:xfrm>
          <a:prstGeom prst="rect">
            <a:avLst/>
          </a:prstGeom>
        </p:spPr>
      </p:pic>
      <p:pic>
        <p:nvPicPr>
          <p:cNvPr id="61" name="Image 60" descr="Semelle Microsteam laser_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7113" y="2534762"/>
            <a:ext cx="1566174" cy="2622431"/>
          </a:xfrm>
          <a:prstGeom prst="rect">
            <a:avLst/>
          </a:prstGeom>
        </p:spPr>
      </p:pic>
      <p:pic>
        <p:nvPicPr>
          <p:cNvPr id="62" name="Image 61" descr="SOND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0835" y="1340768"/>
            <a:ext cx="1681559" cy="1656184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889104" y="3182833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Connecteur droit avec flèche 58"/>
          <p:cNvCxnSpPr/>
          <p:nvPr/>
        </p:nvCxnSpPr>
        <p:spPr bwMode="auto">
          <a:xfrm flipH="1">
            <a:off x="3314818" y="2892447"/>
            <a:ext cx="1404156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Image 63" descr="Semelle Microsteam laser_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3391" y="3140969"/>
            <a:ext cx="1098128" cy="1838727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G30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524721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Picture 2" descr="DX5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0" y="2407716"/>
            <a:ext cx="1965828" cy="949276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154562" y="3501009"/>
            <a:ext cx="1833000" cy="1550031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My steam iron does not work anymore</a:t>
            </a:r>
            <a:endParaRPr lang="fr-FR" baseline="0" dirty="0" smtClean="0"/>
          </a:p>
        </p:txBody>
      </p:sp>
      <p:pic>
        <p:nvPicPr>
          <p:cNvPr id="54" name="Picture 19" descr="SEMELLE fondue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4577" y="3349629"/>
            <a:ext cx="2808000" cy="1944367"/>
          </a:xfrm>
          <a:prstGeom prst="rect">
            <a:avLst/>
          </a:prstGeom>
          <a:noFill/>
        </p:spPr>
      </p:pic>
      <p:grpSp>
        <p:nvGrpSpPr>
          <p:cNvPr id="3" name="Groupe 67"/>
          <p:cNvGrpSpPr/>
          <p:nvPr/>
        </p:nvGrpSpPr>
        <p:grpSpPr>
          <a:xfrm>
            <a:off x="2456723" y="1318408"/>
            <a:ext cx="2496277" cy="1728518"/>
            <a:chOff x="2267744" y="3717032"/>
            <a:chExt cx="2304256" cy="1728518"/>
          </a:xfrm>
        </p:grpSpPr>
        <p:pic>
          <p:nvPicPr>
            <p:cNvPr id="67" name="Picture 20" descr="SEMELLE fondu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717032"/>
              <a:ext cx="2304256" cy="1728518"/>
            </a:xfrm>
            <a:prstGeom prst="rect">
              <a:avLst/>
            </a:prstGeom>
            <a:noFill/>
          </p:spPr>
        </p:pic>
        <p:pic>
          <p:nvPicPr>
            <p:cNvPr id="64" name="Image 63" descr="Joint f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5816" y="4581128"/>
              <a:ext cx="227387" cy="221840"/>
            </a:xfrm>
            <a:prstGeom prst="rect">
              <a:avLst/>
            </a:prstGeom>
          </p:spPr>
        </p:pic>
      </p:grpSp>
      <p:grpSp>
        <p:nvGrpSpPr>
          <p:cNvPr id="5" name="Groupe 74"/>
          <p:cNvGrpSpPr>
            <a:grpSpLocks noChangeAspect="1"/>
          </p:cNvGrpSpPr>
          <p:nvPr/>
        </p:nvGrpSpPr>
        <p:grpSpPr>
          <a:xfrm>
            <a:off x="8229364" y="2966755"/>
            <a:ext cx="1494450" cy="1034814"/>
            <a:chOff x="2267744" y="3717032"/>
            <a:chExt cx="2304256" cy="1728518"/>
          </a:xfrm>
        </p:grpSpPr>
        <p:pic>
          <p:nvPicPr>
            <p:cNvPr id="76" name="Picture 20" descr="SEMELLE fondue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717032"/>
              <a:ext cx="2304256" cy="1728518"/>
            </a:xfrm>
            <a:prstGeom prst="rect">
              <a:avLst/>
            </a:prstGeom>
            <a:noFill/>
          </p:spPr>
        </p:pic>
        <p:pic>
          <p:nvPicPr>
            <p:cNvPr id="77" name="Image 76" descr="Joint f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5816" y="4581128"/>
              <a:ext cx="227387" cy="221840"/>
            </a:xfrm>
            <a:prstGeom prst="rect">
              <a:avLst/>
            </a:prstGeom>
          </p:spPr>
        </p:pic>
      </p:grpSp>
      <p:grpSp>
        <p:nvGrpSpPr>
          <p:cNvPr id="16" name="Group 245"/>
          <p:cNvGrpSpPr>
            <a:grpSpLocks/>
          </p:cNvGrpSpPr>
          <p:nvPr/>
        </p:nvGrpSpPr>
        <p:grpSpPr bwMode="auto">
          <a:xfrm>
            <a:off x="8853434" y="3964880"/>
            <a:ext cx="276108" cy="310820"/>
            <a:chOff x="0" y="0"/>
            <a:chExt cx="85" cy="85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 rot="5400000">
              <a:off x="-1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 rot="10800000">
              <a:off x="0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pic>
        <p:nvPicPr>
          <p:cNvPr id="84" name="Image 83" descr="Goutte eau_0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02783" y="2326847"/>
            <a:ext cx="434716" cy="677711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3314818" y="2708920"/>
            <a:ext cx="1833000" cy="380480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Seal is cut</a:t>
            </a:r>
            <a:endParaRPr lang="fr-FR" sz="2000" baseline="0" dirty="0" smtClean="0"/>
          </a:p>
        </p:txBody>
      </p:sp>
      <p:sp>
        <p:nvSpPr>
          <p:cNvPr id="86" name="ZoneTexte 85"/>
          <p:cNvSpPr txBox="1"/>
          <p:nvPr/>
        </p:nvSpPr>
        <p:spPr>
          <a:xfrm>
            <a:off x="8073000" y="4324920"/>
            <a:ext cx="1833000" cy="688256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Other</a:t>
            </a:r>
          </a:p>
          <a:p>
            <a:pPr algn="ctr"/>
            <a:r>
              <a:rPr lang="en-US" sz="2000" baseline="0" dirty="0" smtClean="0"/>
              <a:t>spare parts</a:t>
            </a:r>
            <a:endParaRPr lang="fr-FR" sz="2000" baseline="0" dirty="0" smtClean="0"/>
          </a:p>
        </p:txBody>
      </p:sp>
      <p:sp>
        <p:nvSpPr>
          <p:cNvPr id="87" name="AutoShape 20"/>
          <p:cNvSpPr>
            <a:spLocks noChangeArrowheads="1"/>
          </p:cNvSpPr>
          <p:nvPr/>
        </p:nvSpPr>
        <p:spPr bwMode="auto">
          <a:xfrm>
            <a:off x="2318177" y="3356993"/>
            <a:ext cx="2814710" cy="1944215"/>
          </a:xfrm>
          <a:prstGeom prst="wedgeRectCallout">
            <a:avLst>
              <a:gd name="adj1" fmla="val -18859"/>
              <a:gd name="adj2" fmla="val -65905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5495" y="1484784"/>
            <a:ext cx="10260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78"/>
          <p:cNvGrpSpPr>
            <a:grpSpLocks noChangeAspect="1"/>
          </p:cNvGrpSpPr>
          <p:nvPr/>
        </p:nvGrpSpPr>
        <p:grpSpPr>
          <a:xfrm>
            <a:off x="6195250" y="1412776"/>
            <a:ext cx="1140688" cy="1080120"/>
            <a:chOff x="0" y="0"/>
            <a:chExt cx="369761" cy="373360"/>
          </a:xfrm>
        </p:grpSpPr>
        <p:cxnSp>
          <p:nvCxnSpPr>
            <p:cNvPr id="58" name="Connecteur droit 57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58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ZoneTexte 60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60" name="Image 59" descr="CG18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6314242" y="2551627"/>
            <a:ext cx="842278" cy="912468"/>
          </a:xfrm>
          <a:prstGeom prst="rect">
            <a:avLst/>
          </a:prstGeom>
        </p:spPr>
      </p:pic>
      <p:grpSp>
        <p:nvGrpSpPr>
          <p:cNvPr id="18" name="Groupe 68"/>
          <p:cNvGrpSpPr>
            <a:grpSpLocks noChangeAspect="1"/>
          </p:cNvGrpSpPr>
          <p:nvPr/>
        </p:nvGrpSpPr>
        <p:grpSpPr>
          <a:xfrm>
            <a:off x="5187027" y="3500682"/>
            <a:ext cx="3016237" cy="2088558"/>
            <a:chOff x="2267744" y="3717032"/>
            <a:chExt cx="2304256" cy="1728518"/>
          </a:xfrm>
        </p:grpSpPr>
        <p:pic>
          <p:nvPicPr>
            <p:cNvPr id="65" name="Picture 20" descr="SEMELLE fondu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717032"/>
              <a:ext cx="2304256" cy="1728518"/>
            </a:xfrm>
            <a:prstGeom prst="rect">
              <a:avLst/>
            </a:prstGeom>
            <a:noFill/>
          </p:spPr>
        </p:pic>
        <p:pic>
          <p:nvPicPr>
            <p:cNvPr id="66" name="Image 65" descr="Joint f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5816" y="4581128"/>
              <a:ext cx="227387" cy="221840"/>
            </a:xfrm>
            <a:prstGeom prst="rect">
              <a:avLst/>
            </a:prstGeom>
          </p:spPr>
        </p:pic>
      </p:grpSp>
      <p:grpSp>
        <p:nvGrpSpPr>
          <p:cNvPr id="19" name="Groupe 78"/>
          <p:cNvGrpSpPr>
            <a:grpSpLocks noChangeAspect="1"/>
          </p:cNvGrpSpPr>
          <p:nvPr/>
        </p:nvGrpSpPr>
        <p:grpSpPr>
          <a:xfrm>
            <a:off x="5967114" y="3644698"/>
            <a:ext cx="1673009" cy="1584176"/>
            <a:chOff x="0" y="0"/>
            <a:chExt cx="369761" cy="373360"/>
          </a:xfrm>
        </p:grpSpPr>
        <p:cxnSp>
          <p:nvCxnSpPr>
            <p:cNvPr id="73" name="Connecteur droit 72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Connecteur droit 73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G40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60264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2551627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Picture 2" descr="DX5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0" y="2407716"/>
            <a:ext cx="1965828" cy="949276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154562" y="3501009"/>
            <a:ext cx="1833000" cy="1550031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My steam iron does not work anymore</a:t>
            </a:r>
            <a:endParaRPr lang="fr-FR" baseline="0" dirty="0" smtClean="0"/>
          </a:p>
        </p:txBody>
      </p:sp>
      <p:grpSp>
        <p:nvGrpSpPr>
          <p:cNvPr id="3" name="Groupe 68"/>
          <p:cNvGrpSpPr>
            <a:grpSpLocks noChangeAspect="1"/>
          </p:cNvGrpSpPr>
          <p:nvPr/>
        </p:nvGrpSpPr>
        <p:grpSpPr>
          <a:xfrm>
            <a:off x="5187027" y="3500682"/>
            <a:ext cx="3016237" cy="2088558"/>
            <a:chOff x="2267744" y="3717032"/>
            <a:chExt cx="2304256" cy="1728518"/>
          </a:xfrm>
        </p:grpSpPr>
        <p:pic>
          <p:nvPicPr>
            <p:cNvPr id="70" name="Picture 20" descr="SEMELLE fondu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717032"/>
              <a:ext cx="2304256" cy="1728518"/>
            </a:xfrm>
            <a:prstGeom prst="rect">
              <a:avLst/>
            </a:prstGeom>
            <a:noFill/>
          </p:spPr>
        </p:pic>
        <p:pic>
          <p:nvPicPr>
            <p:cNvPr id="71" name="Image 70" descr="Joint f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5816" y="4581128"/>
              <a:ext cx="227387" cy="221840"/>
            </a:xfrm>
            <a:prstGeom prst="rect">
              <a:avLst/>
            </a:prstGeom>
          </p:spPr>
        </p:pic>
      </p:grpSp>
      <p:grpSp>
        <p:nvGrpSpPr>
          <p:cNvPr id="5" name="Groupe 78"/>
          <p:cNvGrpSpPr>
            <a:grpSpLocks noChangeAspect="1"/>
          </p:cNvGrpSpPr>
          <p:nvPr/>
        </p:nvGrpSpPr>
        <p:grpSpPr>
          <a:xfrm>
            <a:off x="5967114" y="3644698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e 74"/>
          <p:cNvGrpSpPr>
            <a:grpSpLocks noChangeAspect="1"/>
          </p:cNvGrpSpPr>
          <p:nvPr/>
        </p:nvGrpSpPr>
        <p:grpSpPr>
          <a:xfrm>
            <a:off x="8229364" y="3402298"/>
            <a:ext cx="1494450" cy="1034814"/>
            <a:chOff x="2267744" y="3717032"/>
            <a:chExt cx="2304256" cy="1728518"/>
          </a:xfrm>
        </p:grpSpPr>
        <p:pic>
          <p:nvPicPr>
            <p:cNvPr id="76" name="Picture 20" descr="SEMELLE fondue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717032"/>
              <a:ext cx="2304256" cy="1728518"/>
            </a:xfrm>
            <a:prstGeom prst="rect">
              <a:avLst/>
            </a:prstGeom>
            <a:noFill/>
          </p:spPr>
        </p:pic>
        <p:pic>
          <p:nvPicPr>
            <p:cNvPr id="77" name="Image 76" descr="Joint f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5816" y="4581128"/>
              <a:ext cx="227387" cy="221840"/>
            </a:xfrm>
            <a:prstGeom prst="rect">
              <a:avLst/>
            </a:prstGeom>
          </p:spPr>
        </p:pic>
      </p:grpSp>
      <p:pic>
        <p:nvPicPr>
          <p:cNvPr id="56" name="Picture 20" descr="SEMELLE fondu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0650" y="1401759"/>
            <a:ext cx="2651919" cy="1835150"/>
          </a:xfrm>
          <a:prstGeom prst="rect">
            <a:avLst/>
          </a:prstGeom>
          <a:noFill/>
        </p:spPr>
      </p:pic>
      <p:pic>
        <p:nvPicPr>
          <p:cNvPr id="57" name="Picture 21" descr="SEMELLE fondu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90649" y="3308957"/>
            <a:ext cx="2652000" cy="1835617"/>
          </a:xfrm>
          <a:prstGeom prst="rect">
            <a:avLst/>
          </a:prstGeom>
          <a:noFill/>
        </p:spPr>
      </p:pic>
      <p:pic>
        <p:nvPicPr>
          <p:cNvPr id="58" name="Picture 13" descr="http://csimg.webmarchand.com/srv/FR/00011881534294/T/340x340/C/FFFFFF/url/thermostat-141141281d01-0-a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5121" y="1412776"/>
            <a:ext cx="1248139" cy="1152128"/>
          </a:xfrm>
          <a:prstGeom prst="rect">
            <a:avLst/>
          </a:prstGeom>
          <a:noFill/>
        </p:spPr>
      </p:pic>
      <p:grpSp>
        <p:nvGrpSpPr>
          <p:cNvPr id="17" name="Groupe 78"/>
          <p:cNvGrpSpPr>
            <a:grpSpLocks noChangeAspect="1"/>
          </p:cNvGrpSpPr>
          <p:nvPr/>
        </p:nvGrpSpPr>
        <p:grpSpPr>
          <a:xfrm>
            <a:off x="6045121" y="1484784"/>
            <a:ext cx="1248139" cy="1181865"/>
            <a:chOff x="0" y="0"/>
            <a:chExt cx="369761" cy="373360"/>
          </a:xfrm>
        </p:grpSpPr>
        <p:cxnSp>
          <p:nvCxnSpPr>
            <p:cNvPr id="60" name="Connecteur droit 5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ZoneTexte 52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17S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G40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4233168"/>
            <a:ext cx="1987562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steam iron is not heating enough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708921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690749" y="4305176"/>
            <a:ext cx="2106234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temperature of the soleplate is too low</a:t>
            </a:r>
            <a:endParaRPr lang="en-US" sz="2000" baseline="0" dirty="0"/>
          </a:p>
        </p:txBody>
      </p:sp>
      <p:pic>
        <p:nvPicPr>
          <p:cNvPr id="50" name="Image 49" descr="Fer cou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481" y="1804638"/>
            <a:ext cx="1638181" cy="2432363"/>
          </a:xfrm>
          <a:prstGeom prst="rect">
            <a:avLst/>
          </a:prstGeom>
        </p:spPr>
      </p:pic>
      <p:pic>
        <p:nvPicPr>
          <p:cNvPr id="51" name="Image 50" descr="Fer coule_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0705" y="2028352"/>
            <a:ext cx="1525292" cy="2264745"/>
          </a:xfrm>
          <a:prstGeom prst="rect">
            <a:avLst/>
          </a:prstGeom>
        </p:spPr>
      </p:pic>
      <p:pic>
        <p:nvPicPr>
          <p:cNvPr id="61" name="Image 60" descr="Semelle Microsteam laser_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01139" y="3429000"/>
            <a:ext cx="1118125" cy="1872208"/>
          </a:xfrm>
          <a:prstGeom prst="rect">
            <a:avLst/>
          </a:prstGeom>
        </p:spPr>
      </p:pic>
      <p:pic>
        <p:nvPicPr>
          <p:cNvPr id="62" name="Image 61" descr="SOND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0835" y="1340768"/>
            <a:ext cx="1681559" cy="1656184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6176873" y="3780049"/>
            <a:ext cx="1194396" cy="11309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Connecteur droit avec flèche 58"/>
          <p:cNvCxnSpPr/>
          <p:nvPr/>
        </p:nvCxnSpPr>
        <p:spPr bwMode="auto">
          <a:xfrm flipH="1">
            <a:off x="3314818" y="2892447"/>
            <a:ext cx="1404156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Image 63" descr="Semelle Microsteam laser_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63391" y="3140969"/>
            <a:ext cx="1098128" cy="183872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60" name="Image 59" descr="CG18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6314242" y="2551627"/>
            <a:ext cx="842278" cy="912468"/>
          </a:xfrm>
          <a:prstGeom prst="rect">
            <a:avLst/>
          </a:prstGeom>
        </p:spPr>
      </p:pic>
      <p:pic>
        <p:nvPicPr>
          <p:cNvPr id="66" name="Picture 13" descr="http://csimg.webmarchand.com/srv/FR/00011881534294/T/340x340/C/FFFFFF/url/thermostat-141141281d01-0-a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5121" y="1412776"/>
            <a:ext cx="1248139" cy="1152128"/>
          </a:xfrm>
          <a:prstGeom prst="rect">
            <a:avLst/>
          </a:prstGeom>
          <a:noFill/>
        </p:spPr>
      </p:pic>
      <p:grpSp>
        <p:nvGrpSpPr>
          <p:cNvPr id="5" name="Groupe 78"/>
          <p:cNvGrpSpPr>
            <a:grpSpLocks noChangeAspect="1"/>
          </p:cNvGrpSpPr>
          <p:nvPr/>
        </p:nvGrpSpPr>
        <p:grpSpPr>
          <a:xfrm>
            <a:off x="6045121" y="1484784"/>
            <a:ext cx="1248139" cy="1181865"/>
            <a:chOff x="0" y="0"/>
            <a:chExt cx="369761" cy="373360"/>
          </a:xfrm>
        </p:grpSpPr>
        <p:cxnSp>
          <p:nvCxnSpPr>
            <p:cNvPr id="68" name="Connecteur droit 67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onnecteur droit 68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132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G40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3440071"/>
            <a:ext cx="1987562" cy="1611586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indicator "Lack of water" of my steam generator lights all the time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782632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51" name="Picture 19" descr="calor-2920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8" r="4477"/>
          <a:stretch>
            <a:fillRect/>
          </a:stretch>
        </p:blipFill>
        <p:spPr bwMode="auto">
          <a:xfrm>
            <a:off x="116463" y="2132856"/>
            <a:ext cx="2013947" cy="1512168"/>
          </a:xfrm>
          <a:prstGeom prst="rect">
            <a:avLst/>
          </a:prstGeom>
          <a:noFill/>
        </p:spPr>
      </p:pic>
      <p:sp>
        <p:nvSpPr>
          <p:cNvPr id="52" name="Ellipse 51"/>
          <p:cNvSpPr/>
          <p:nvPr/>
        </p:nvSpPr>
        <p:spPr bwMode="auto">
          <a:xfrm>
            <a:off x="1676637" y="2996952"/>
            <a:ext cx="49529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3" name="Explosion 1 52"/>
          <p:cNvSpPr/>
          <p:nvPr/>
        </p:nvSpPr>
        <p:spPr bwMode="auto">
          <a:xfrm>
            <a:off x="1535128" y="2782598"/>
            <a:ext cx="312035" cy="504056"/>
          </a:xfrm>
          <a:prstGeom prst="irregularSeal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4" name="Picture 20" descr="GENERATEUR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2515" y="1340768"/>
            <a:ext cx="1649055" cy="2304256"/>
          </a:xfrm>
          <a:prstGeom prst="rect">
            <a:avLst/>
          </a:prstGeom>
          <a:noFill/>
        </p:spPr>
      </p:pic>
      <p:pic>
        <p:nvPicPr>
          <p:cNvPr id="56" name="Picture 21"/>
          <p:cNvPicPr>
            <a:picLocks noChangeAspect="1" noChangeArrowheads="1"/>
          </p:cNvPicPr>
          <p:nvPr/>
        </p:nvPicPr>
        <p:blipFill>
          <a:blip r:embed="rId9" cstate="print"/>
          <a:srcRect l="6231" t="3032" b="6007"/>
          <a:stretch>
            <a:fillRect/>
          </a:stretch>
        </p:blipFill>
        <p:spPr bwMode="auto">
          <a:xfrm>
            <a:off x="3951587" y="3140968"/>
            <a:ext cx="117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 Box 22"/>
          <p:cNvSpPr txBox="1">
            <a:spLocks noChangeArrowheads="1"/>
          </p:cNvSpPr>
          <p:nvPr/>
        </p:nvSpPr>
        <p:spPr bwMode="auto">
          <a:xfrm rot="21423742">
            <a:off x="4020780" y="3232975"/>
            <a:ext cx="85645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aseline="0" dirty="0">
                <a:solidFill>
                  <a:srgbClr val="FF0000"/>
                </a:solidFill>
              </a:rPr>
              <a:t>----</a:t>
            </a:r>
            <a:r>
              <a:rPr lang="fr-FR" sz="2000" b="1" baseline="0" dirty="0">
                <a:solidFill>
                  <a:srgbClr val="FF0000"/>
                </a:solidFill>
                <a:cs typeface="Arial" charset="0"/>
              </a:rPr>
              <a:t>Ω</a:t>
            </a:r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6314242" y="2655639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0" name="Picture 2" descr="http://bearnservicemenager.com/boutique/1655-2078-thickbox/chaudiere-sonde-centrale-vapeur-calor-cs-0011264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90" t="18290" r="16071" b="17451"/>
          <a:stretch>
            <a:fillRect/>
          </a:stretch>
        </p:blipFill>
        <p:spPr bwMode="auto">
          <a:xfrm>
            <a:off x="5733087" y="3605020"/>
            <a:ext cx="2028225" cy="1768196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967113" y="3605020"/>
            <a:ext cx="1749055" cy="1656184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7" name="Forme 66"/>
          <p:cNvCxnSpPr>
            <a:endCxn id="56" idx="1"/>
          </p:cNvCxnSpPr>
          <p:nvPr/>
        </p:nvCxnSpPr>
        <p:spPr bwMode="auto">
          <a:xfrm rot="16200000" flipH="1">
            <a:off x="3012133" y="3281635"/>
            <a:ext cx="1008112" cy="87079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Picture 2" descr="http://bearnservicemenager.com/boutique/1655-2078-thickbox/chaudiere-sonde-centrale-vapeur-calor-cs-0011264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90" t="18290" r="16071" b="17451"/>
          <a:stretch>
            <a:fillRect/>
          </a:stretch>
        </p:blipFill>
        <p:spPr bwMode="auto">
          <a:xfrm>
            <a:off x="8281973" y="3284984"/>
            <a:ext cx="1413239" cy="1232054"/>
          </a:xfrm>
          <a:prstGeom prst="rect">
            <a:avLst/>
          </a:prstGeom>
          <a:noFill/>
        </p:spPr>
      </p:pic>
      <p:pic>
        <p:nvPicPr>
          <p:cNvPr id="50" name="Picture 20" descr="GENERATEUR1"/>
          <p:cNvPicPr>
            <a:picLocks noChangeAspect="1" noChangeArrowheads="1"/>
          </p:cNvPicPr>
          <p:nvPr/>
        </p:nvPicPr>
        <p:blipFill>
          <a:blip r:embed="rId8" cstate="print"/>
          <a:srcRect l="4730" t="46875" r="10120" b="6250"/>
          <a:stretch>
            <a:fillRect/>
          </a:stretch>
        </p:blipFill>
        <p:spPr bwMode="auto">
          <a:xfrm>
            <a:off x="5967113" y="1484784"/>
            <a:ext cx="1404156" cy="1080120"/>
          </a:xfrm>
          <a:prstGeom prst="rect">
            <a:avLst/>
          </a:prstGeom>
          <a:noFill/>
        </p:spPr>
      </p:pic>
      <p:grpSp>
        <p:nvGrpSpPr>
          <p:cNvPr id="5" name="Groupe 78"/>
          <p:cNvGrpSpPr>
            <a:grpSpLocks noChangeAspect="1"/>
          </p:cNvGrpSpPr>
          <p:nvPr/>
        </p:nvGrpSpPr>
        <p:grpSpPr>
          <a:xfrm>
            <a:off x="5967113" y="1405342"/>
            <a:ext cx="1404156" cy="1329598"/>
            <a:chOff x="0" y="0"/>
            <a:chExt cx="369761" cy="373360"/>
          </a:xfrm>
        </p:grpSpPr>
        <p:cxnSp>
          <p:nvCxnSpPr>
            <p:cNvPr id="60" name="Connecteur droit 5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ZoneTexte 63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02" y="428604"/>
            <a:ext cx="363523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571744"/>
            <a:ext cx="9906000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708920"/>
            <a:ext cx="366711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en-US" altLang="nl-NL" sz="3600" b="1" i="1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</a:t>
            </a:r>
            <a:r>
              <a:rPr kumimoji="0" lang="en-US" altLang="nl-NL" sz="3600" b="1" i="1" u="none" strike="noStrike" kern="0" cap="none" spc="0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nternational</a:t>
            </a:r>
            <a:endParaRPr kumimoji="0" lang="en-US" altLang="nl-NL" sz="4400" b="1" i="1" u="none" strike="noStrike" kern="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39016" y="2592000"/>
            <a:ext cx="5000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208000" y="2520000"/>
            <a:ext cx="5715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8488" y="2708920"/>
            <a:ext cx="18573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en-US" altLang="nl-NL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</a:t>
            </a:r>
            <a:r>
              <a:rPr kumimoji="0" lang="en-US" altLang="nl-NL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epair</a:t>
            </a:r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38686" y="2708920"/>
            <a:ext cx="31670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en-US" altLang="nl-NL" sz="3600" b="1" i="1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</a:t>
            </a:r>
            <a:r>
              <a:rPr kumimoji="0" lang="en-US" altLang="nl-NL" sz="3600" b="1" i="1" u="none" strike="noStrike" kern="0" cap="none" spc="0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nformation</a:t>
            </a:r>
            <a:endParaRPr kumimoji="0" lang="en-US" altLang="nl-NL" sz="4400" b="1" i="1" u="none" strike="noStrike" kern="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453330" y="2708920"/>
            <a:ext cx="2238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en-US" altLang="nl-NL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</a:t>
            </a:r>
            <a:r>
              <a:rPr kumimoji="0" lang="en-US" altLang="nl-NL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ystem</a:t>
            </a:r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G22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4233168"/>
            <a:ext cx="1987562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vacuum cleaner </a:t>
            </a:r>
          </a:p>
          <a:p>
            <a:pPr algn="ctr"/>
            <a:r>
              <a:rPr lang="en-US" sz="2000" baseline="0" dirty="0" smtClean="0"/>
              <a:t>doesn’t work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914958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881737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Image 49" descr="Fer cou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472" y="1637791"/>
            <a:ext cx="1685973" cy="2599210"/>
          </a:xfrm>
          <a:prstGeom prst="rect">
            <a:avLst/>
          </a:prstGeom>
        </p:spPr>
      </p:pic>
      <p:pic>
        <p:nvPicPr>
          <p:cNvPr id="34818" name="Picture 2" descr="http://csimg.webmarchand.com/srv/FR/290021213274/T/340x340/C/FFFFFF/url/moteur-aspirateur-rowent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7069" y="2831118"/>
            <a:ext cx="2340260" cy="2160240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499061" y="2831118"/>
            <a:ext cx="2418269" cy="2289864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2" descr="http://csimg.webmarchand.com/srv/FR/290021213274/T/340x340/C/FFFFFF/url/moteur-aspirateur-rowenta.jpg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5381" y="3429000"/>
            <a:ext cx="1248139" cy="115212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360381" y="1297366"/>
            <a:ext cx="2730303" cy="36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 descr="RO-CY9429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6810" y="3949979"/>
            <a:ext cx="1092121" cy="1361778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121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G68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3798469"/>
            <a:ext cx="1987562" cy="1611586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vacuum cleaner will no longer charge and a light blinks steadily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914958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593705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Image 49" descr="Fer cou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061" y="1412776"/>
            <a:ext cx="682949" cy="2520280"/>
          </a:xfrm>
          <a:prstGeom prst="rect">
            <a:avLst/>
          </a:prstGeom>
        </p:spPr>
      </p:pic>
      <p:pic>
        <p:nvPicPr>
          <p:cNvPr id="54" name="Image 53" descr="RS-RH5277_0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053522" y="1866099"/>
            <a:ext cx="1634605" cy="1273874"/>
          </a:xfrm>
          <a:prstGeom prst="rect">
            <a:avLst/>
          </a:prstGeom>
        </p:spPr>
      </p:pic>
      <p:sp>
        <p:nvSpPr>
          <p:cNvPr id="58" name="Ellipse 57"/>
          <p:cNvSpPr/>
          <p:nvPr/>
        </p:nvSpPr>
        <p:spPr bwMode="auto">
          <a:xfrm>
            <a:off x="3122827" y="1878353"/>
            <a:ext cx="536573" cy="4561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cxnSp>
        <p:nvCxnSpPr>
          <p:cNvPr id="59" name="Connecteur droit 58"/>
          <p:cNvCxnSpPr>
            <a:stCxn id="58" idx="6"/>
          </p:cNvCxnSpPr>
          <p:nvPr/>
        </p:nvCxnSpPr>
        <p:spPr bwMode="auto">
          <a:xfrm>
            <a:off x="3659400" y="2106453"/>
            <a:ext cx="779125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0" name="Image 59" descr="PRISE_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60879" y="1498178"/>
            <a:ext cx="1298287" cy="1176609"/>
          </a:xfrm>
          <a:prstGeom prst="rect">
            <a:avLst/>
          </a:prstGeom>
        </p:spPr>
      </p:pic>
      <p:sp>
        <p:nvSpPr>
          <p:cNvPr id="61" name="Ellipse 60"/>
          <p:cNvSpPr/>
          <p:nvPr/>
        </p:nvSpPr>
        <p:spPr bwMode="auto">
          <a:xfrm>
            <a:off x="3002783" y="2708920"/>
            <a:ext cx="536573" cy="45585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cxnSp>
        <p:nvCxnSpPr>
          <p:cNvPr id="41" name="Connecteur droit 40"/>
          <p:cNvCxnSpPr>
            <a:stCxn id="61" idx="4"/>
          </p:cNvCxnSpPr>
          <p:nvPr/>
        </p:nvCxnSpPr>
        <p:spPr bwMode="auto">
          <a:xfrm flipH="1">
            <a:off x="2924776" y="3164778"/>
            <a:ext cx="346294" cy="624262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 50" descr="RS-RH5277_0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534" y="3553596"/>
            <a:ext cx="2650483" cy="1891629"/>
          </a:xfrm>
          <a:prstGeom prst="rect">
            <a:avLst/>
          </a:prstGeom>
        </p:spPr>
      </p:pic>
      <p:pic>
        <p:nvPicPr>
          <p:cNvPr id="64" name="Image 63" descr="j043156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112382" y="3601095"/>
            <a:ext cx="607615" cy="279161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>
            <a:off x="3896130" y="4424568"/>
            <a:ext cx="567725" cy="350422"/>
          </a:xfrm>
          <a:prstGeom prst="rect">
            <a:avLst/>
          </a:prstGeom>
          <a:noFill/>
          <a:ln w="254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pic>
        <p:nvPicPr>
          <p:cNvPr id="70" name="Image 69" descr="Bulle_VALID_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4862" y="3356992"/>
            <a:ext cx="1326147" cy="78883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3639553" y="3533455"/>
            <a:ext cx="1444057" cy="380480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FF0000"/>
                </a:solidFill>
              </a:rPr>
              <a:t>&gt; </a:t>
            </a:r>
            <a:r>
              <a:rPr lang="en-US" b="1" baseline="7000" dirty="0" smtClean="0">
                <a:solidFill>
                  <a:srgbClr val="FF0000"/>
                </a:solidFill>
              </a:rPr>
              <a:t>40V dc</a:t>
            </a:r>
            <a:endParaRPr lang="fr-FR" sz="2800" b="1" baseline="7000" dirty="0" smtClean="0">
              <a:solidFill>
                <a:srgbClr val="FF0000"/>
              </a:solidFill>
            </a:endParaRPr>
          </a:p>
        </p:txBody>
      </p:sp>
      <p:pic>
        <p:nvPicPr>
          <p:cNvPr id="73" name="Image 72" descr="RS-RH5277_0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267807" y="2874167"/>
            <a:ext cx="2802768" cy="2184243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421052" y="2687102"/>
            <a:ext cx="2608601" cy="2470090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4" name="Image 73" descr="RS-RH5277_0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116367" y="3620006"/>
            <a:ext cx="1731032" cy="1349022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17G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G73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M1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96953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2097761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562" y="3870920"/>
            <a:ext cx="1833000" cy="1303809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cord of my vacuum cleaner no longer fit into its housing</a:t>
            </a:r>
            <a:endParaRPr lang="en-US" sz="2000" baseline="0" dirty="0"/>
          </a:p>
        </p:txBody>
      </p:sp>
      <p:pic>
        <p:nvPicPr>
          <p:cNvPr id="57" name="Image 56" descr="Reglage temps 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5035" y="3047142"/>
            <a:ext cx="2870128" cy="1872208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666856" y="2759110"/>
            <a:ext cx="2281374" cy="2160240"/>
            <a:chOff x="0" y="0"/>
            <a:chExt cx="369761" cy="373360"/>
          </a:xfrm>
        </p:grpSpPr>
        <p:cxnSp>
          <p:nvCxnSpPr>
            <p:cNvPr id="74" name="Connecteur droit 73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onnecteur droit 74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4" name="Image 63" descr="bouton h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7373" y="3592704"/>
            <a:ext cx="1404156" cy="915941"/>
          </a:xfrm>
          <a:prstGeom prst="rect">
            <a:avLst/>
          </a:prstGeom>
        </p:spPr>
      </p:pic>
      <p:pic>
        <p:nvPicPr>
          <p:cNvPr id="52" name="Image 51" descr="Fer cou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489" y="1365271"/>
            <a:ext cx="1529956" cy="2358683"/>
          </a:xfrm>
          <a:prstGeom prst="rect">
            <a:avLst/>
          </a:prstGeom>
        </p:spPr>
      </p:pic>
      <p:pic>
        <p:nvPicPr>
          <p:cNvPr id="56" name="Image 55" descr="bouton h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8757" y="3933056"/>
            <a:ext cx="2106234" cy="1373912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768758" y="1268760"/>
            <a:ext cx="22220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à coins arrondis 58"/>
          <p:cNvSpPr/>
          <p:nvPr/>
        </p:nvSpPr>
        <p:spPr bwMode="auto">
          <a:xfrm>
            <a:off x="2534731" y="3861050"/>
            <a:ext cx="2418269" cy="1440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2768757" y="1628800"/>
            <a:ext cx="760137" cy="14401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6" name="Connecteur droit 65"/>
          <p:cNvCxnSpPr>
            <a:stCxn id="65" idx="2"/>
            <a:endCxn id="59" idx="0"/>
          </p:cNvCxnSpPr>
          <p:nvPr/>
        </p:nvCxnSpPr>
        <p:spPr bwMode="auto">
          <a:xfrm>
            <a:off x="3148826" y="3068961"/>
            <a:ext cx="595040" cy="792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Image 70" descr="OEIL RO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00706" y="3096256"/>
            <a:ext cx="789879" cy="720080"/>
          </a:xfrm>
          <a:prstGeom prst="rect">
            <a:avLst/>
          </a:prstGeom>
        </p:spPr>
      </p:pic>
      <p:pic>
        <p:nvPicPr>
          <p:cNvPr id="72" name="Image 71" descr="OEIL RO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65806" y="3248656"/>
            <a:ext cx="789879" cy="72008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N13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G22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636913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809729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9154" name="Picture 2" descr="http://www.nespresso.com/fileadmin/shared/_img/machines/xl/GREY_KRUPS_U_C5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71" y="1700808"/>
            <a:ext cx="2066679" cy="2506198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154562" y="4158953"/>
            <a:ext cx="1833000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fr-FR" sz="2000" baseline="0" dirty="0" smtClean="0"/>
              <a:t>My </a:t>
            </a:r>
            <a:r>
              <a:rPr lang="fr-FR" sz="2000" baseline="0" dirty="0" err="1" smtClean="0"/>
              <a:t>espresso</a:t>
            </a:r>
            <a:r>
              <a:rPr lang="fr-FR" sz="2000" baseline="0" dirty="0" smtClean="0"/>
              <a:t> no longer </a:t>
            </a:r>
            <a:r>
              <a:rPr lang="fr-FR" sz="2000" baseline="0" dirty="0" err="1" smtClean="0"/>
              <a:t>grinds</a:t>
            </a:r>
            <a:r>
              <a:rPr lang="fr-FR" sz="2000" baseline="0" dirty="0" smtClean="0"/>
              <a:t> coffee </a:t>
            </a:r>
            <a:r>
              <a:rPr lang="fr-FR" sz="2000" baseline="0" dirty="0" err="1" smtClean="0"/>
              <a:t>beans</a:t>
            </a:r>
            <a:endParaRPr lang="fr-FR" sz="2000" baseline="0" dirty="0"/>
          </a:p>
        </p:txBody>
      </p:sp>
      <p:pic>
        <p:nvPicPr>
          <p:cNvPr id="50" name="Image 49" descr="XP7 MAC_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68757" y="1412776"/>
            <a:ext cx="2267571" cy="2692634"/>
          </a:xfrm>
          <a:prstGeom prst="rect">
            <a:avLst/>
          </a:prstGeom>
        </p:spPr>
      </p:pic>
      <p:pic>
        <p:nvPicPr>
          <p:cNvPr id="52" name="Image 51" descr="XP7 MAC_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7767" y="2780928"/>
            <a:ext cx="2267571" cy="2692634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343044" y="2852936"/>
            <a:ext cx="2737649" cy="2592288"/>
            <a:chOff x="0" y="0"/>
            <a:chExt cx="369761" cy="373360"/>
          </a:xfrm>
        </p:grpSpPr>
        <p:cxnSp>
          <p:nvCxnSpPr>
            <p:cNvPr id="74" name="Connecteur droit 73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onnecteur droit 74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3" name="Image 52" descr="XP7 MAC_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36944" y="3356992"/>
            <a:ext cx="1365021" cy="1620898"/>
          </a:xfrm>
          <a:prstGeom prst="rect">
            <a:avLst/>
          </a:prstGeom>
        </p:spPr>
      </p:pic>
      <p:sp>
        <p:nvSpPr>
          <p:cNvPr id="56" name="Ellipse 55"/>
          <p:cNvSpPr/>
          <p:nvPr/>
        </p:nvSpPr>
        <p:spPr bwMode="auto">
          <a:xfrm>
            <a:off x="2534783" y="3717032"/>
            <a:ext cx="46800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5" name="Forme libre 64"/>
          <p:cNvSpPr/>
          <p:nvPr/>
        </p:nvSpPr>
        <p:spPr bwMode="auto">
          <a:xfrm>
            <a:off x="2768757" y="4149081"/>
            <a:ext cx="1208428" cy="532102"/>
          </a:xfrm>
          <a:custGeom>
            <a:avLst/>
            <a:gdLst>
              <a:gd name="connsiteX0" fmla="*/ 0 w 1132764"/>
              <a:gd name="connsiteY0" fmla="*/ 0 h 504967"/>
              <a:gd name="connsiteX1" fmla="*/ 0 w 1132764"/>
              <a:gd name="connsiteY1" fmla="*/ 504967 h 504967"/>
              <a:gd name="connsiteX2" fmla="*/ 1132764 w 1132764"/>
              <a:gd name="connsiteY2" fmla="*/ 504967 h 504967"/>
              <a:gd name="connsiteX3" fmla="*/ 1119116 w 1132764"/>
              <a:gd name="connsiteY3" fmla="*/ 477672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504967">
                <a:moveTo>
                  <a:pt x="0" y="0"/>
                </a:moveTo>
                <a:lnTo>
                  <a:pt x="0" y="504967"/>
                </a:lnTo>
                <a:lnTo>
                  <a:pt x="1132764" y="504967"/>
                </a:lnTo>
                <a:lnTo>
                  <a:pt x="1119116" y="4776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4" name="Image 53" descr="RO-CY9429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4862" y="3861048"/>
            <a:ext cx="1092121" cy="1361778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G61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4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4057794"/>
            <a:ext cx="1987562" cy="811367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fr-FR" baseline="0" dirty="0" smtClean="0"/>
              <a:t>My </a:t>
            </a:r>
            <a:r>
              <a:rPr lang="fr-FR" baseline="0" dirty="0" err="1" smtClean="0"/>
              <a:t>kettle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stops</a:t>
            </a:r>
            <a:endParaRPr lang="fr-FR" baseline="0" dirty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377681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0" name="Picture 19" descr="neo_1l2_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471" y="1990428"/>
            <a:ext cx="1761719" cy="2016224"/>
          </a:xfrm>
          <a:prstGeom prst="rect">
            <a:avLst/>
          </a:prstGeom>
          <a:noFill/>
        </p:spPr>
      </p:pic>
      <p:pic>
        <p:nvPicPr>
          <p:cNvPr id="59" name="Picture 19" descr="neo_1l2_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6723" y="1484784"/>
            <a:ext cx="1761719" cy="2016224"/>
          </a:xfrm>
          <a:prstGeom prst="rect">
            <a:avLst/>
          </a:prstGeom>
          <a:noFill/>
        </p:spPr>
      </p:pic>
      <p:pic>
        <p:nvPicPr>
          <p:cNvPr id="64" name="Picture 21" descr="neo_rowenta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2456723" y="3573017"/>
            <a:ext cx="1638182" cy="1559137"/>
          </a:xfrm>
          <a:prstGeom prst="rect">
            <a:avLst/>
          </a:prstGeom>
          <a:noFill/>
        </p:spPr>
      </p:pic>
      <p:pic>
        <p:nvPicPr>
          <p:cNvPr id="65" name="Image 64" descr="Bulle_VALID_02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2914" y="1556793"/>
            <a:ext cx="939060" cy="866825"/>
          </a:xfrm>
          <a:prstGeom prst="rect">
            <a:avLst/>
          </a:prstGeom>
        </p:spPr>
      </p:pic>
      <p:pic>
        <p:nvPicPr>
          <p:cNvPr id="66" name="Image 65" descr="Bulle_VALID_01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72914" y="4005065"/>
            <a:ext cx="939060" cy="866825"/>
          </a:xfrm>
          <a:prstGeom prst="rect">
            <a:avLst/>
          </a:prstGeom>
        </p:spPr>
      </p:pic>
      <p:sp>
        <p:nvSpPr>
          <p:cNvPr id="69" name="Rectangle à coins arrondis 68"/>
          <p:cNvSpPr/>
          <p:nvPr/>
        </p:nvSpPr>
        <p:spPr bwMode="auto">
          <a:xfrm>
            <a:off x="2456723" y="1484784"/>
            <a:ext cx="1638182" cy="7920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2" name="Picture 21" descr="neo_rowenta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5733087" y="3068961"/>
            <a:ext cx="2243451" cy="213520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3043" y="1988841"/>
            <a:ext cx="1196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ZoneTexte 72"/>
          <p:cNvSpPr txBox="1"/>
          <p:nvPr/>
        </p:nvSpPr>
        <p:spPr>
          <a:xfrm>
            <a:off x="8267472" y="2862809"/>
            <a:ext cx="1444057" cy="191936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Info about the functioning of the kettle to the consumer</a:t>
            </a:r>
            <a:endParaRPr lang="fr-FR" sz="2000" baseline="0" dirty="0" smtClean="0"/>
          </a:p>
        </p:txBody>
      </p:sp>
      <p:sp>
        <p:nvSpPr>
          <p:cNvPr id="51" name="ZoneTexte 50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G33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132857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233665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9154" name="Picture 2" descr="http://www.nespresso.com/fileadmin/shared/_img/machines/xl/GREY_KRUPS_U_C5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2169" r="13601"/>
          <a:stretch>
            <a:fillRect/>
          </a:stretch>
        </p:blipFill>
        <p:spPr bwMode="auto">
          <a:xfrm>
            <a:off x="173489" y="1700808"/>
            <a:ext cx="1737173" cy="2160240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154562" y="4028177"/>
            <a:ext cx="1833000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</a:t>
            </a:r>
            <a:r>
              <a:rPr lang="en-US" sz="2000" baseline="0" dirty="0" err="1" smtClean="0"/>
              <a:t>expresso</a:t>
            </a:r>
            <a:r>
              <a:rPr lang="en-US" sz="2000" baseline="0" dirty="0" smtClean="0"/>
              <a:t> maker does not work anymore</a:t>
            </a:r>
            <a:endParaRPr lang="fr-FR" sz="2000" baseline="0" dirty="0" smtClean="0"/>
          </a:p>
        </p:txBody>
      </p:sp>
      <p:pic>
        <p:nvPicPr>
          <p:cNvPr id="58" name="Image 57" descr="XN25 Fuite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6633" y="1340769"/>
            <a:ext cx="1450350" cy="187220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3462741" y="1916832"/>
            <a:ext cx="546061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cxnSp>
        <p:nvCxnSpPr>
          <p:cNvPr id="61" name="Connecteur droit 60"/>
          <p:cNvCxnSpPr>
            <a:stCxn id="59" idx="2"/>
            <a:endCxn id="62" idx="0"/>
          </p:cNvCxnSpPr>
          <p:nvPr/>
        </p:nvCxnSpPr>
        <p:spPr bwMode="auto">
          <a:xfrm>
            <a:off x="3735771" y="2348880"/>
            <a:ext cx="8095" cy="1008112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2" name="Image 61" descr="XN25 Fuite_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34732" y="3356993"/>
            <a:ext cx="2418268" cy="196011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4" name="Image 63" descr="Goutte eau_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80792" y="4149080"/>
            <a:ext cx="476563" cy="741104"/>
          </a:xfrm>
          <a:prstGeom prst="rect">
            <a:avLst/>
          </a:prstGeom>
        </p:spPr>
      </p:pic>
      <p:pic>
        <p:nvPicPr>
          <p:cNvPr id="70" name="Image 69" descr="Goutte eau_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4862" y="4209840"/>
            <a:ext cx="658119" cy="1019360"/>
          </a:xfrm>
          <a:prstGeom prst="rect">
            <a:avLst/>
          </a:prstGeom>
        </p:spPr>
      </p:pic>
      <p:pic>
        <p:nvPicPr>
          <p:cNvPr id="71" name="Image 70" descr="Agrafes XN2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21052" y="4427738"/>
            <a:ext cx="2650109" cy="801462"/>
          </a:xfrm>
          <a:prstGeom prst="rect">
            <a:avLst/>
          </a:prstGeom>
        </p:spPr>
      </p:pic>
      <p:pic>
        <p:nvPicPr>
          <p:cNvPr id="72" name="Image 71" descr="XN25 Fuite_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41025" y="2533841"/>
            <a:ext cx="1277625" cy="1221557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522652" y="4280814"/>
            <a:ext cx="1077612" cy="1020394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e 78"/>
          <p:cNvGrpSpPr>
            <a:grpSpLocks noChangeAspect="1"/>
          </p:cNvGrpSpPr>
          <p:nvPr/>
        </p:nvGrpSpPr>
        <p:grpSpPr>
          <a:xfrm>
            <a:off x="6866927" y="4269091"/>
            <a:ext cx="1077612" cy="1020394"/>
            <a:chOff x="0" y="0"/>
            <a:chExt cx="369761" cy="373360"/>
          </a:xfrm>
        </p:grpSpPr>
        <p:cxnSp>
          <p:nvCxnSpPr>
            <p:cNvPr id="74" name="Connecteur droit 73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onnecteur droit 74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245"/>
          <p:cNvGrpSpPr>
            <a:grpSpLocks/>
          </p:cNvGrpSpPr>
          <p:nvPr/>
        </p:nvGrpSpPr>
        <p:grpSpPr bwMode="auto">
          <a:xfrm>
            <a:off x="6591183" y="3982276"/>
            <a:ext cx="276108" cy="310820"/>
            <a:chOff x="0" y="0"/>
            <a:chExt cx="85" cy="85"/>
          </a:xfrm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 rot="5400000">
              <a:off x="-1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 rot="10800000">
              <a:off x="0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pic>
        <p:nvPicPr>
          <p:cNvPr id="79" name="Image 78" descr="XN25_tria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11096" y="2060848"/>
            <a:ext cx="1794199" cy="1885874"/>
          </a:xfrm>
          <a:prstGeom prst="rect">
            <a:avLst/>
          </a:prstGeom>
        </p:spPr>
      </p:pic>
      <p:sp>
        <p:nvSpPr>
          <p:cNvPr id="85" name="Explosion 1 84"/>
          <p:cNvSpPr/>
          <p:nvPr/>
        </p:nvSpPr>
        <p:spPr bwMode="auto">
          <a:xfrm rot="20121811">
            <a:off x="5673213" y="2576972"/>
            <a:ext cx="1693313" cy="1305750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7" name="Group 245"/>
          <p:cNvGrpSpPr>
            <a:grpSpLocks/>
          </p:cNvGrpSpPr>
          <p:nvPr/>
        </p:nvGrpSpPr>
        <p:grpSpPr bwMode="auto">
          <a:xfrm>
            <a:off x="8853434" y="3666948"/>
            <a:ext cx="276108" cy="310820"/>
            <a:chOff x="0" y="0"/>
            <a:chExt cx="85" cy="85"/>
          </a:xfrm>
        </p:grpSpPr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rot="5400000">
              <a:off x="-1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 rot="10800000">
              <a:off x="0" y="36"/>
              <a:ext cx="85" cy="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pic>
        <p:nvPicPr>
          <p:cNvPr id="90" name="Image 89" descr="XN25_triac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73720" y="3939168"/>
            <a:ext cx="1443000" cy="1214560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11F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G02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96953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2263595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9154" name="Picture 2" descr="http://www.nespresso.com/fileadmin/shared/_img/machines/xl/GREY_KRUPS_U_C5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671" y="1700808"/>
            <a:ext cx="1878478" cy="2506198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154562" y="4312840"/>
            <a:ext cx="1833000" cy="688256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espresso does not start</a:t>
            </a:r>
            <a:endParaRPr lang="en-US" sz="2000" baseline="0" dirty="0"/>
          </a:p>
        </p:txBody>
      </p:sp>
      <p:pic>
        <p:nvPicPr>
          <p:cNvPr id="57" name="Image 56" descr="Reglage temps 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6723" y="1556792"/>
            <a:ext cx="2536092" cy="1584176"/>
          </a:xfrm>
          <a:prstGeom prst="rect">
            <a:avLst/>
          </a:prstGeom>
        </p:spPr>
      </p:pic>
      <p:pic>
        <p:nvPicPr>
          <p:cNvPr id="58" name="Image 57" descr="bouton h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2638" y="3356993"/>
            <a:ext cx="2224153" cy="1751697"/>
          </a:xfrm>
          <a:prstGeom prst="rect">
            <a:avLst/>
          </a:prstGeom>
        </p:spPr>
      </p:pic>
      <p:pic>
        <p:nvPicPr>
          <p:cNvPr id="60" name="Image 59" descr="bouton h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5078" y="3284985"/>
            <a:ext cx="2224153" cy="1751697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811096" y="3356992"/>
            <a:ext cx="1825099" cy="1728192"/>
            <a:chOff x="0" y="0"/>
            <a:chExt cx="369761" cy="373360"/>
          </a:xfrm>
        </p:grpSpPr>
        <p:cxnSp>
          <p:nvCxnSpPr>
            <p:cNvPr id="74" name="Connecteur droit 73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onnecteur droit 74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Ellipse 60"/>
          <p:cNvSpPr/>
          <p:nvPr/>
        </p:nvSpPr>
        <p:spPr bwMode="auto">
          <a:xfrm>
            <a:off x="3080792" y="4581128"/>
            <a:ext cx="585000" cy="540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2" name="Image 61" descr="OEIL RO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22697" y="4797152"/>
            <a:ext cx="868867" cy="792088"/>
          </a:xfrm>
          <a:prstGeom prst="rect">
            <a:avLst/>
          </a:prstGeom>
        </p:spPr>
      </p:pic>
      <p:pic>
        <p:nvPicPr>
          <p:cNvPr id="64" name="Image 63" descr="bouton h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07373" y="3499472"/>
            <a:ext cx="1404156" cy="1102404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 bwMode="auto">
          <a:xfrm>
            <a:off x="2512540" y="1999268"/>
            <a:ext cx="663000" cy="61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53" name="Connecteur droit 52"/>
          <p:cNvCxnSpPr>
            <a:stCxn id="50" idx="4"/>
            <a:endCxn id="61" idx="0"/>
          </p:cNvCxnSpPr>
          <p:nvPr/>
        </p:nvCxnSpPr>
        <p:spPr bwMode="auto">
          <a:xfrm>
            <a:off x="2844040" y="2611268"/>
            <a:ext cx="529252" cy="19698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ZoneTexte 53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J14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G85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96953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2097761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562" y="4005065"/>
            <a:ext cx="1833000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My mixer blade is no longer rotating</a:t>
            </a:r>
            <a:endParaRPr lang="en-US" sz="2000" baseline="0" dirty="0"/>
          </a:p>
        </p:txBody>
      </p:sp>
      <p:pic>
        <p:nvPicPr>
          <p:cNvPr id="52" name="Image 51" descr="Fer cou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566834"/>
            <a:ext cx="2066679" cy="2366222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456723" y="1340768"/>
            <a:ext cx="7438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à coins arrondis 58"/>
          <p:cNvSpPr/>
          <p:nvPr/>
        </p:nvSpPr>
        <p:spPr bwMode="auto">
          <a:xfrm>
            <a:off x="3236809" y="3501009"/>
            <a:ext cx="1872208" cy="1800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2456722" y="1340768"/>
            <a:ext cx="760137" cy="16561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6" name="Connecteur droit 65"/>
          <p:cNvCxnSpPr>
            <a:stCxn id="65" idx="2"/>
            <a:endCxn id="59" idx="0"/>
          </p:cNvCxnSpPr>
          <p:nvPr/>
        </p:nvCxnSpPr>
        <p:spPr bwMode="auto">
          <a:xfrm>
            <a:off x="2836791" y="2996953"/>
            <a:ext cx="1336123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Image 70" descr="OEIL RO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60879" y="2564904"/>
            <a:ext cx="789879" cy="720080"/>
          </a:xfrm>
          <a:prstGeom prst="rect">
            <a:avLst/>
          </a:prstGeom>
        </p:spPr>
      </p:pic>
      <p:pic>
        <p:nvPicPr>
          <p:cNvPr id="50" name="Image 49" descr="Mixer_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364" y="3356992"/>
            <a:ext cx="1488641" cy="1157162"/>
          </a:xfrm>
          <a:prstGeom prst="rect">
            <a:avLst/>
          </a:prstGeom>
        </p:spPr>
      </p:pic>
      <p:pic>
        <p:nvPicPr>
          <p:cNvPr id="70" name="Image 69" descr="Mixer_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6810" y="3717034"/>
            <a:ext cx="1907935" cy="1483091"/>
          </a:xfrm>
          <a:prstGeom prst="rect">
            <a:avLst/>
          </a:prstGeom>
        </p:spPr>
      </p:pic>
      <p:pic>
        <p:nvPicPr>
          <p:cNvPr id="73" name="Image 72" descr="Mixer_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1053" y="2996952"/>
            <a:ext cx="2652293" cy="2061702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666856" y="2759110"/>
            <a:ext cx="2281374" cy="2160240"/>
            <a:chOff x="0" y="0"/>
            <a:chExt cx="369761" cy="373360"/>
          </a:xfrm>
        </p:grpSpPr>
        <p:cxnSp>
          <p:nvCxnSpPr>
            <p:cNvPr id="74" name="Connecteur droit 73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onnecteur droit 74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ZoneTexte 55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164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G81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H1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63500" y="4233168"/>
            <a:ext cx="1987562" cy="996033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sz="2000" baseline="0" dirty="0" smtClean="0"/>
              <a:t>The cover of my food processor is broken</a:t>
            </a:r>
            <a:endParaRPr lang="en-US" sz="2000" baseline="0" dirty="0"/>
          </a:p>
        </p:txBody>
      </p:sp>
      <p:sp>
        <p:nvSpPr>
          <p:cNvPr id="89" name="ZoneTexte 88"/>
          <p:cNvSpPr txBox="1"/>
          <p:nvPr/>
        </p:nvSpPr>
        <p:spPr>
          <a:xfrm>
            <a:off x="8267472" y="2986966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4242" y="1975563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2" name="Image 51" descr="Rob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1844824"/>
            <a:ext cx="2075503" cy="2160240"/>
          </a:xfrm>
          <a:prstGeom prst="rect">
            <a:avLst/>
          </a:prstGeom>
        </p:spPr>
      </p:pic>
      <p:sp>
        <p:nvSpPr>
          <p:cNvPr id="53" name="Forme libre 52"/>
          <p:cNvSpPr/>
          <p:nvPr/>
        </p:nvSpPr>
        <p:spPr bwMode="auto">
          <a:xfrm>
            <a:off x="1038340" y="2489812"/>
            <a:ext cx="608683" cy="99152"/>
          </a:xfrm>
          <a:custGeom>
            <a:avLst/>
            <a:gdLst>
              <a:gd name="connsiteX0" fmla="*/ 0 w 561861"/>
              <a:gd name="connsiteY0" fmla="*/ 22034 h 99152"/>
              <a:gd name="connsiteX1" fmla="*/ 187287 w 561861"/>
              <a:gd name="connsiteY1" fmla="*/ 11017 h 99152"/>
              <a:gd name="connsiteX2" fmla="*/ 242372 w 561861"/>
              <a:gd name="connsiteY2" fmla="*/ 0 h 99152"/>
              <a:gd name="connsiteX3" fmla="*/ 341523 w 561861"/>
              <a:gd name="connsiteY3" fmla="*/ 55084 h 99152"/>
              <a:gd name="connsiteX4" fmla="*/ 374574 w 561861"/>
              <a:gd name="connsiteY4" fmla="*/ 66101 h 99152"/>
              <a:gd name="connsiteX5" fmla="*/ 528810 w 561861"/>
              <a:gd name="connsiteY5" fmla="*/ 66101 h 99152"/>
              <a:gd name="connsiteX6" fmla="*/ 561861 w 561861"/>
              <a:gd name="connsiteY6" fmla="*/ 99152 h 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61" h="99152">
                <a:moveTo>
                  <a:pt x="0" y="22034"/>
                </a:moveTo>
                <a:cubicBezTo>
                  <a:pt x="62429" y="18362"/>
                  <a:pt x="125007" y="16679"/>
                  <a:pt x="187287" y="11017"/>
                </a:cubicBezTo>
                <a:cubicBezTo>
                  <a:pt x="205935" y="9322"/>
                  <a:pt x="223647" y="0"/>
                  <a:pt x="242372" y="0"/>
                </a:cubicBezTo>
                <a:cubicBezTo>
                  <a:pt x="275594" y="0"/>
                  <a:pt x="322656" y="48795"/>
                  <a:pt x="341523" y="55084"/>
                </a:cubicBezTo>
                <a:lnTo>
                  <a:pt x="374574" y="66101"/>
                </a:lnTo>
                <a:cubicBezTo>
                  <a:pt x="423255" y="60016"/>
                  <a:pt x="479995" y="44405"/>
                  <a:pt x="528810" y="66101"/>
                </a:cubicBezTo>
                <a:cubicBezTo>
                  <a:pt x="543048" y="72429"/>
                  <a:pt x="561861" y="99152"/>
                  <a:pt x="561861" y="99152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mtClean="0"/>
          </a:p>
        </p:txBody>
      </p:sp>
      <p:pic>
        <p:nvPicPr>
          <p:cNvPr id="26626" name="Picture 2" descr="http://www.midi-pieces-menager.fr/5569-5571-large/couvercle-de-bol-robot-moulinex-masterchef-3000-ms-5a1215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t="12600" r="6761" b="14321"/>
          <a:stretch>
            <a:fillRect/>
          </a:stretch>
        </p:blipFill>
        <p:spPr bwMode="auto">
          <a:xfrm>
            <a:off x="5265035" y="2924944"/>
            <a:ext cx="2730303" cy="2088232"/>
          </a:xfrm>
          <a:prstGeom prst="rect">
            <a:avLst/>
          </a:prstGeom>
          <a:noFill/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811095" y="3212976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Forme libre 55"/>
          <p:cNvSpPr/>
          <p:nvPr/>
        </p:nvSpPr>
        <p:spPr bwMode="auto">
          <a:xfrm>
            <a:off x="6825208" y="4077072"/>
            <a:ext cx="1014113" cy="144016"/>
          </a:xfrm>
          <a:custGeom>
            <a:avLst/>
            <a:gdLst>
              <a:gd name="connsiteX0" fmla="*/ 0 w 561861"/>
              <a:gd name="connsiteY0" fmla="*/ 22034 h 99152"/>
              <a:gd name="connsiteX1" fmla="*/ 187287 w 561861"/>
              <a:gd name="connsiteY1" fmla="*/ 11017 h 99152"/>
              <a:gd name="connsiteX2" fmla="*/ 242372 w 561861"/>
              <a:gd name="connsiteY2" fmla="*/ 0 h 99152"/>
              <a:gd name="connsiteX3" fmla="*/ 341523 w 561861"/>
              <a:gd name="connsiteY3" fmla="*/ 55084 h 99152"/>
              <a:gd name="connsiteX4" fmla="*/ 374574 w 561861"/>
              <a:gd name="connsiteY4" fmla="*/ 66101 h 99152"/>
              <a:gd name="connsiteX5" fmla="*/ 528810 w 561861"/>
              <a:gd name="connsiteY5" fmla="*/ 66101 h 99152"/>
              <a:gd name="connsiteX6" fmla="*/ 561861 w 561861"/>
              <a:gd name="connsiteY6" fmla="*/ 99152 h 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61" h="99152">
                <a:moveTo>
                  <a:pt x="0" y="22034"/>
                </a:moveTo>
                <a:cubicBezTo>
                  <a:pt x="62429" y="18362"/>
                  <a:pt x="125007" y="16679"/>
                  <a:pt x="187287" y="11017"/>
                </a:cubicBezTo>
                <a:cubicBezTo>
                  <a:pt x="205935" y="9322"/>
                  <a:pt x="223647" y="0"/>
                  <a:pt x="242372" y="0"/>
                </a:cubicBezTo>
                <a:cubicBezTo>
                  <a:pt x="275594" y="0"/>
                  <a:pt x="322656" y="48795"/>
                  <a:pt x="341523" y="55084"/>
                </a:cubicBezTo>
                <a:lnTo>
                  <a:pt x="374574" y="66101"/>
                </a:lnTo>
                <a:cubicBezTo>
                  <a:pt x="423255" y="60016"/>
                  <a:pt x="479995" y="44405"/>
                  <a:pt x="528810" y="66101"/>
                </a:cubicBezTo>
                <a:cubicBezTo>
                  <a:pt x="543048" y="72429"/>
                  <a:pt x="561861" y="99152"/>
                  <a:pt x="561861" y="99152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8" name="Picture 2" descr="http://www.midi-pieces-menager.fr/5569-5571-large/couvercle-de-bol-robot-moulinex-masterchef-3000-ms-5a1215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t="12600" r="6761" b="14321"/>
          <a:stretch>
            <a:fillRect/>
          </a:stretch>
        </p:blipFill>
        <p:spPr bwMode="auto">
          <a:xfrm>
            <a:off x="8307373" y="3501009"/>
            <a:ext cx="1335230" cy="1021231"/>
          </a:xfrm>
          <a:prstGeom prst="rect">
            <a:avLst/>
          </a:prstGeom>
          <a:noFill/>
        </p:spPr>
      </p:pic>
      <p:pic>
        <p:nvPicPr>
          <p:cNvPr id="60" name="Image 59" descr="Rob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6723" y="2036572"/>
            <a:ext cx="2652295" cy="2760580"/>
          </a:xfrm>
          <a:prstGeom prst="rect">
            <a:avLst/>
          </a:prstGeom>
        </p:spPr>
      </p:pic>
      <p:sp>
        <p:nvSpPr>
          <p:cNvPr id="65" name="Forme libre 64"/>
          <p:cNvSpPr/>
          <p:nvPr/>
        </p:nvSpPr>
        <p:spPr bwMode="auto">
          <a:xfrm>
            <a:off x="3860879" y="2828661"/>
            <a:ext cx="777839" cy="109067"/>
          </a:xfrm>
          <a:custGeom>
            <a:avLst/>
            <a:gdLst>
              <a:gd name="connsiteX0" fmla="*/ 0 w 561861"/>
              <a:gd name="connsiteY0" fmla="*/ 22034 h 99152"/>
              <a:gd name="connsiteX1" fmla="*/ 187287 w 561861"/>
              <a:gd name="connsiteY1" fmla="*/ 11017 h 99152"/>
              <a:gd name="connsiteX2" fmla="*/ 242372 w 561861"/>
              <a:gd name="connsiteY2" fmla="*/ 0 h 99152"/>
              <a:gd name="connsiteX3" fmla="*/ 341523 w 561861"/>
              <a:gd name="connsiteY3" fmla="*/ 55084 h 99152"/>
              <a:gd name="connsiteX4" fmla="*/ 374574 w 561861"/>
              <a:gd name="connsiteY4" fmla="*/ 66101 h 99152"/>
              <a:gd name="connsiteX5" fmla="*/ 528810 w 561861"/>
              <a:gd name="connsiteY5" fmla="*/ 66101 h 99152"/>
              <a:gd name="connsiteX6" fmla="*/ 561861 w 561861"/>
              <a:gd name="connsiteY6" fmla="*/ 99152 h 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61" h="99152">
                <a:moveTo>
                  <a:pt x="0" y="22034"/>
                </a:moveTo>
                <a:cubicBezTo>
                  <a:pt x="62429" y="18362"/>
                  <a:pt x="125007" y="16679"/>
                  <a:pt x="187287" y="11017"/>
                </a:cubicBezTo>
                <a:cubicBezTo>
                  <a:pt x="205935" y="9322"/>
                  <a:pt x="223647" y="0"/>
                  <a:pt x="242372" y="0"/>
                </a:cubicBezTo>
                <a:cubicBezTo>
                  <a:pt x="275594" y="0"/>
                  <a:pt x="322656" y="48795"/>
                  <a:pt x="341523" y="55084"/>
                </a:cubicBezTo>
                <a:lnTo>
                  <a:pt x="374574" y="66101"/>
                </a:lnTo>
                <a:cubicBezTo>
                  <a:pt x="423255" y="60016"/>
                  <a:pt x="479995" y="44405"/>
                  <a:pt x="528810" y="66101"/>
                </a:cubicBezTo>
                <a:cubicBezTo>
                  <a:pt x="543048" y="72429"/>
                  <a:pt x="561861" y="99152"/>
                  <a:pt x="561861" y="99152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6" name="Image 65" descr="OEIL RO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16896" y="1772817"/>
            <a:ext cx="1014113" cy="924499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45000" y="0"/>
            <a:ext cx="7761000" cy="6858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">
              <a:rot lat="0" lon="0" rev="0"/>
            </a:lightRig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18400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99" y="97469"/>
            <a:ext cx="2338805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fr-FR" dirty="0" smtClean="0"/>
              <a:t>Consumer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0965" y="9746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753" y="5841847"/>
            <a:ext cx="1821408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  <a:p>
            <a:pPr marL="342900" indent="-342900" algn="ctr" eaLnBrk="1" hangingPunct="1">
              <a:spcBef>
                <a:spcPts val="0"/>
              </a:spcBef>
              <a:buClr>
                <a:srgbClr val="CE1111"/>
              </a:buClr>
            </a:pPr>
            <a:r>
              <a:rPr lang="fr-FR" b="1" kern="0" baseline="0" dirty="0" smtClean="0">
                <a:solidFill>
                  <a:srgbClr val="660066"/>
                </a:solidFill>
              </a:rPr>
              <a:t>J52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4866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G30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67113" y="5841847"/>
            <a:ext cx="1716191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dirty="0" smtClean="0">
                <a:solidFill>
                  <a:srgbClr val="660066"/>
                </a:solidFill>
              </a:rPr>
              <a:t>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0073" y="5838764"/>
            <a:ext cx="1404000" cy="85129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buFont typeface="Wingdings 2" pitchFamily="18" charset="2"/>
              <a:buChar char="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lang="fr-FR" b="1" kern="0" baseline="0" noProof="0" dirty="0" smtClean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>
            <a:off x="635314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6357156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8579498" y="5406715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243873" y="620688"/>
            <a:ext cx="1521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8358173" y="752981"/>
            <a:ext cx="1326147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8214855" y="1114692"/>
            <a:ext cx="936104" cy="913207"/>
            <a:chOff x="7398382" y="787600"/>
            <a:chExt cx="1506388" cy="1622395"/>
          </a:xfrm>
        </p:grpSpPr>
        <p:sp>
          <p:nvSpPr>
            <p:cNvPr id="42" name="Forme libre 41"/>
            <p:cNvSpPr/>
            <p:nvPr/>
          </p:nvSpPr>
          <p:spPr>
            <a:xfrm>
              <a:off x="7967419" y="1491883"/>
              <a:ext cx="800764" cy="800764"/>
            </a:xfrm>
            <a:custGeom>
              <a:avLst/>
              <a:gdLst>
                <a:gd name="connsiteX0" fmla="*/ 568386 w 800764"/>
                <a:gd name="connsiteY0" fmla="*/ 127673 h 800764"/>
                <a:gd name="connsiteX1" fmla="*/ 630673 w 800764"/>
                <a:gd name="connsiteY1" fmla="*/ 75406 h 800764"/>
                <a:gd name="connsiteX2" fmla="*/ 680433 w 800764"/>
                <a:gd name="connsiteY2" fmla="*/ 117159 h 800764"/>
                <a:gd name="connsiteX3" fmla="*/ 639775 w 800764"/>
                <a:gd name="connsiteY3" fmla="*/ 187576 h 800764"/>
                <a:gd name="connsiteX4" fmla="*/ 704375 w 800764"/>
                <a:gd name="connsiteY4" fmla="*/ 299466 h 800764"/>
                <a:gd name="connsiteX5" fmla="*/ 785686 w 800764"/>
                <a:gd name="connsiteY5" fmla="*/ 299464 h 800764"/>
                <a:gd name="connsiteX6" fmla="*/ 796966 w 800764"/>
                <a:gd name="connsiteY6" fmla="*/ 363434 h 800764"/>
                <a:gd name="connsiteX7" fmla="*/ 720557 w 800764"/>
                <a:gd name="connsiteY7" fmla="*/ 391242 h 800764"/>
                <a:gd name="connsiteX8" fmla="*/ 698122 w 800764"/>
                <a:gd name="connsiteY8" fmla="*/ 518478 h 800764"/>
                <a:gd name="connsiteX9" fmla="*/ 760411 w 800764"/>
                <a:gd name="connsiteY9" fmla="*/ 570742 h 800764"/>
                <a:gd name="connsiteX10" fmla="*/ 727933 w 800764"/>
                <a:gd name="connsiteY10" fmla="*/ 626997 h 800764"/>
                <a:gd name="connsiteX11" fmla="*/ 651526 w 800764"/>
                <a:gd name="connsiteY11" fmla="*/ 599184 h 800764"/>
                <a:gd name="connsiteX12" fmla="*/ 552553 w 800764"/>
                <a:gd name="connsiteY12" fmla="*/ 682232 h 800764"/>
                <a:gd name="connsiteX13" fmla="*/ 566675 w 800764"/>
                <a:gd name="connsiteY13" fmla="*/ 762308 h 800764"/>
                <a:gd name="connsiteX14" fmla="*/ 505635 w 800764"/>
                <a:gd name="connsiteY14" fmla="*/ 784524 h 800764"/>
                <a:gd name="connsiteX15" fmla="*/ 464982 w 800764"/>
                <a:gd name="connsiteY15" fmla="*/ 714106 h 800764"/>
                <a:gd name="connsiteX16" fmla="*/ 335782 w 800764"/>
                <a:gd name="connsiteY16" fmla="*/ 714106 h 800764"/>
                <a:gd name="connsiteX17" fmla="*/ 295129 w 800764"/>
                <a:gd name="connsiteY17" fmla="*/ 784524 h 800764"/>
                <a:gd name="connsiteX18" fmla="*/ 234089 w 800764"/>
                <a:gd name="connsiteY18" fmla="*/ 762308 h 800764"/>
                <a:gd name="connsiteX19" fmla="*/ 248211 w 800764"/>
                <a:gd name="connsiteY19" fmla="*/ 682232 h 800764"/>
                <a:gd name="connsiteX20" fmla="*/ 149238 w 800764"/>
                <a:gd name="connsiteY20" fmla="*/ 599184 h 800764"/>
                <a:gd name="connsiteX21" fmla="*/ 72831 w 800764"/>
                <a:gd name="connsiteY21" fmla="*/ 626997 h 800764"/>
                <a:gd name="connsiteX22" fmla="*/ 40353 w 800764"/>
                <a:gd name="connsiteY22" fmla="*/ 570742 h 800764"/>
                <a:gd name="connsiteX23" fmla="*/ 102642 w 800764"/>
                <a:gd name="connsiteY23" fmla="*/ 518478 h 800764"/>
                <a:gd name="connsiteX24" fmla="*/ 80207 w 800764"/>
                <a:gd name="connsiteY24" fmla="*/ 391242 h 800764"/>
                <a:gd name="connsiteX25" fmla="*/ 3798 w 800764"/>
                <a:gd name="connsiteY25" fmla="*/ 363434 h 800764"/>
                <a:gd name="connsiteX26" fmla="*/ 15078 w 800764"/>
                <a:gd name="connsiteY26" fmla="*/ 299464 h 800764"/>
                <a:gd name="connsiteX27" fmla="*/ 96389 w 800764"/>
                <a:gd name="connsiteY27" fmla="*/ 299466 h 800764"/>
                <a:gd name="connsiteX28" fmla="*/ 160989 w 800764"/>
                <a:gd name="connsiteY28" fmla="*/ 187576 h 800764"/>
                <a:gd name="connsiteX29" fmla="*/ 120331 w 800764"/>
                <a:gd name="connsiteY29" fmla="*/ 117159 h 800764"/>
                <a:gd name="connsiteX30" fmla="*/ 170091 w 800764"/>
                <a:gd name="connsiteY30" fmla="*/ 75406 h 800764"/>
                <a:gd name="connsiteX31" fmla="*/ 232378 w 800764"/>
                <a:gd name="connsiteY31" fmla="*/ 127673 h 800764"/>
                <a:gd name="connsiteX32" fmla="*/ 353786 w 800764"/>
                <a:gd name="connsiteY32" fmla="*/ 83484 h 800764"/>
                <a:gd name="connsiteX33" fmla="*/ 367903 w 800764"/>
                <a:gd name="connsiteY33" fmla="*/ 3407 h 800764"/>
                <a:gd name="connsiteX34" fmla="*/ 432861 w 800764"/>
                <a:gd name="connsiteY34" fmla="*/ 3407 h 800764"/>
                <a:gd name="connsiteX35" fmla="*/ 446978 w 800764"/>
                <a:gd name="connsiteY35" fmla="*/ 83484 h 800764"/>
                <a:gd name="connsiteX36" fmla="*/ 568386 w 800764"/>
                <a:gd name="connsiteY36" fmla="*/ 127673 h 8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764" h="800764">
                  <a:moveTo>
                    <a:pt x="568386" y="127673"/>
                  </a:moveTo>
                  <a:lnTo>
                    <a:pt x="630673" y="75406"/>
                  </a:lnTo>
                  <a:lnTo>
                    <a:pt x="680433" y="117159"/>
                  </a:lnTo>
                  <a:lnTo>
                    <a:pt x="639775" y="187576"/>
                  </a:lnTo>
                  <a:cubicBezTo>
                    <a:pt x="668685" y="220098"/>
                    <a:pt x="690665" y="258169"/>
                    <a:pt x="704375" y="299466"/>
                  </a:cubicBezTo>
                  <a:lnTo>
                    <a:pt x="785686" y="299464"/>
                  </a:lnTo>
                  <a:lnTo>
                    <a:pt x="796966" y="363434"/>
                  </a:lnTo>
                  <a:lnTo>
                    <a:pt x="720557" y="391242"/>
                  </a:lnTo>
                  <a:cubicBezTo>
                    <a:pt x="721799" y="434738"/>
                    <a:pt x="714165" y="478030"/>
                    <a:pt x="698122" y="518478"/>
                  </a:cubicBezTo>
                  <a:lnTo>
                    <a:pt x="760411" y="570742"/>
                  </a:lnTo>
                  <a:lnTo>
                    <a:pt x="727933" y="626997"/>
                  </a:lnTo>
                  <a:lnTo>
                    <a:pt x="651526" y="599184"/>
                  </a:lnTo>
                  <a:cubicBezTo>
                    <a:pt x="624519" y="633302"/>
                    <a:pt x="590843" y="661559"/>
                    <a:pt x="552553" y="682232"/>
                  </a:cubicBezTo>
                  <a:lnTo>
                    <a:pt x="566675" y="762308"/>
                  </a:lnTo>
                  <a:lnTo>
                    <a:pt x="505635" y="784524"/>
                  </a:lnTo>
                  <a:lnTo>
                    <a:pt x="464982" y="714106"/>
                  </a:lnTo>
                  <a:cubicBezTo>
                    <a:pt x="422363" y="722882"/>
                    <a:pt x="378402" y="722882"/>
                    <a:pt x="335782" y="714106"/>
                  </a:cubicBezTo>
                  <a:lnTo>
                    <a:pt x="295129" y="784524"/>
                  </a:lnTo>
                  <a:lnTo>
                    <a:pt x="234089" y="762308"/>
                  </a:lnTo>
                  <a:lnTo>
                    <a:pt x="248211" y="682232"/>
                  </a:lnTo>
                  <a:cubicBezTo>
                    <a:pt x="209922" y="661559"/>
                    <a:pt x="176246" y="633302"/>
                    <a:pt x="149238" y="599184"/>
                  </a:cubicBezTo>
                  <a:lnTo>
                    <a:pt x="72831" y="626997"/>
                  </a:lnTo>
                  <a:lnTo>
                    <a:pt x="40353" y="570742"/>
                  </a:lnTo>
                  <a:lnTo>
                    <a:pt x="102642" y="518478"/>
                  </a:lnTo>
                  <a:cubicBezTo>
                    <a:pt x="86599" y="478030"/>
                    <a:pt x="78965" y="434738"/>
                    <a:pt x="80207" y="391242"/>
                  </a:cubicBezTo>
                  <a:lnTo>
                    <a:pt x="3798" y="363434"/>
                  </a:lnTo>
                  <a:lnTo>
                    <a:pt x="15078" y="299464"/>
                  </a:lnTo>
                  <a:lnTo>
                    <a:pt x="96389" y="299466"/>
                  </a:lnTo>
                  <a:cubicBezTo>
                    <a:pt x="110099" y="258169"/>
                    <a:pt x="132079" y="220097"/>
                    <a:pt x="160989" y="187576"/>
                  </a:cubicBezTo>
                  <a:lnTo>
                    <a:pt x="120331" y="117159"/>
                  </a:lnTo>
                  <a:lnTo>
                    <a:pt x="170091" y="75406"/>
                  </a:lnTo>
                  <a:lnTo>
                    <a:pt x="232378" y="127673"/>
                  </a:lnTo>
                  <a:cubicBezTo>
                    <a:pt x="269426" y="104850"/>
                    <a:pt x="310735" y="89814"/>
                    <a:pt x="353786" y="83484"/>
                  </a:cubicBezTo>
                  <a:lnTo>
                    <a:pt x="367903" y="3407"/>
                  </a:lnTo>
                  <a:lnTo>
                    <a:pt x="432861" y="3407"/>
                  </a:lnTo>
                  <a:lnTo>
                    <a:pt x="446978" y="83484"/>
                  </a:lnTo>
                  <a:cubicBezTo>
                    <a:pt x="490029" y="89814"/>
                    <a:pt x="531338" y="104850"/>
                    <a:pt x="568386" y="12767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49" tIns="210436" rIns="183849" bIns="224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501519" y="1302611"/>
              <a:ext cx="582374" cy="582374"/>
            </a:xfrm>
            <a:custGeom>
              <a:avLst/>
              <a:gdLst>
                <a:gd name="connsiteX0" fmla="*/ 435760 w 582374"/>
                <a:gd name="connsiteY0" fmla="*/ 147501 h 582374"/>
                <a:gd name="connsiteX1" fmla="*/ 521680 w 582374"/>
                <a:gd name="connsiteY1" fmla="*/ 121606 h 582374"/>
                <a:gd name="connsiteX2" fmla="*/ 553295 w 582374"/>
                <a:gd name="connsiteY2" fmla="*/ 176366 h 582374"/>
                <a:gd name="connsiteX3" fmla="*/ 487910 w 582374"/>
                <a:gd name="connsiteY3" fmla="*/ 237827 h 582374"/>
                <a:gd name="connsiteX4" fmla="*/ 487910 w 582374"/>
                <a:gd name="connsiteY4" fmla="*/ 344547 h 582374"/>
                <a:gd name="connsiteX5" fmla="*/ 553295 w 582374"/>
                <a:gd name="connsiteY5" fmla="*/ 406008 h 582374"/>
                <a:gd name="connsiteX6" fmla="*/ 521680 w 582374"/>
                <a:gd name="connsiteY6" fmla="*/ 460768 h 582374"/>
                <a:gd name="connsiteX7" fmla="*/ 435760 w 582374"/>
                <a:gd name="connsiteY7" fmla="*/ 434873 h 582374"/>
                <a:gd name="connsiteX8" fmla="*/ 343337 w 582374"/>
                <a:gd name="connsiteY8" fmla="*/ 488233 h 582374"/>
                <a:gd name="connsiteX9" fmla="*/ 322803 w 582374"/>
                <a:gd name="connsiteY9" fmla="*/ 575590 h 582374"/>
                <a:gd name="connsiteX10" fmla="*/ 259571 w 582374"/>
                <a:gd name="connsiteY10" fmla="*/ 575590 h 582374"/>
                <a:gd name="connsiteX11" fmla="*/ 239037 w 582374"/>
                <a:gd name="connsiteY11" fmla="*/ 488234 h 582374"/>
                <a:gd name="connsiteX12" fmla="*/ 146614 w 582374"/>
                <a:gd name="connsiteY12" fmla="*/ 434873 h 582374"/>
                <a:gd name="connsiteX13" fmla="*/ 60694 w 582374"/>
                <a:gd name="connsiteY13" fmla="*/ 460768 h 582374"/>
                <a:gd name="connsiteX14" fmla="*/ 29079 w 582374"/>
                <a:gd name="connsiteY14" fmla="*/ 406008 h 582374"/>
                <a:gd name="connsiteX15" fmla="*/ 94464 w 582374"/>
                <a:gd name="connsiteY15" fmla="*/ 344547 h 582374"/>
                <a:gd name="connsiteX16" fmla="*/ 94464 w 582374"/>
                <a:gd name="connsiteY16" fmla="*/ 237827 h 582374"/>
                <a:gd name="connsiteX17" fmla="*/ 29079 w 582374"/>
                <a:gd name="connsiteY17" fmla="*/ 176366 h 582374"/>
                <a:gd name="connsiteX18" fmla="*/ 60694 w 582374"/>
                <a:gd name="connsiteY18" fmla="*/ 121606 h 582374"/>
                <a:gd name="connsiteX19" fmla="*/ 146614 w 582374"/>
                <a:gd name="connsiteY19" fmla="*/ 147501 h 582374"/>
                <a:gd name="connsiteX20" fmla="*/ 239037 w 582374"/>
                <a:gd name="connsiteY20" fmla="*/ 94141 h 582374"/>
                <a:gd name="connsiteX21" fmla="*/ 259571 w 582374"/>
                <a:gd name="connsiteY21" fmla="*/ 6784 h 582374"/>
                <a:gd name="connsiteX22" fmla="*/ 322803 w 582374"/>
                <a:gd name="connsiteY22" fmla="*/ 6784 h 582374"/>
                <a:gd name="connsiteX23" fmla="*/ 343337 w 582374"/>
                <a:gd name="connsiteY23" fmla="*/ 94140 h 582374"/>
                <a:gd name="connsiteX24" fmla="*/ 435760 w 582374"/>
                <a:gd name="connsiteY24" fmla="*/ 147501 h 5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374" h="582374">
                  <a:moveTo>
                    <a:pt x="435760" y="147501"/>
                  </a:moveTo>
                  <a:lnTo>
                    <a:pt x="521680" y="121606"/>
                  </a:lnTo>
                  <a:lnTo>
                    <a:pt x="553295" y="176366"/>
                  </a:lnTo>
                  <a:lnTo>
                    <a:pt x="487910" y="237827"/>
                  </a:lnTo>
                  <a:cubicBezTo>
                    <a:pt x="497388" y="272769"/>
                    <a:pt x="497388" y="309605"/>
                    <a:pt x="487910" y="344547"/>
                  </a:cubicBezTo>
                  <a:lnTo>
                    <a:pt x="553295" y="406008"/>
                  </a:lnTo>
                  <a:lnTo>
                    <a:pt x="521680" y="460768"/>
                  </a:lnTo>
                  <a:lnTo>
                    <a:pt x="435760" y="434873"/>
                  </a:lnTo>
                  <a:cubicBezTo>
                    <a:pt x="410238" y="460552"/>
                    <a:pt x="378337" y="478970"/>
                    <a:pt x="343337" y="488233"/>
                  </a:cubicBezTo>
                  <a:lnTo>
                    <a:pt x="322803" y="575590"/>
                  </a:lnTo>
                  <a:lnTo>
                    <a:pt x="259571" y="575590"/>
                  </a:lnTo>
                  <a:lnTo>
                    <a:pt x="239037" y="488234"/>
                  </a:lnTo>
                  <a:cubicBezTo>
                    <a:pt x="204037" y="478971"/>
                    <a:pt x="172136" y="460553"/>
                    <a:pt x="146614" y="434873"/>
                  </a:cubicBezTo>
                  <a:lnTo>
                    <a:pt x="60694" y="460768"/>
                  </a:lnTo>
                  <a:lnTo>
                    <a:pt x="29079" y="406008"/>
                  </a:lnTo>
                  <a:lnTo>
                    <a:pt x="94464" y="344547"/>
                  </a:lnTo>
                  <a:cubicBezTo>
                    <a:pt x="84986" y="309605"/>
                    <a:pt x="84986" y="272769"/>
                    <a:pt x="94464" y="237827"/>
                  </a:cubicBezTo>
                  <a:lnTo>
                    <a:pt x="29079" y="176366"/>
                  </a:lnTo>
                  <a:lnTo>
                    <a:pt x="60694" y="121606"/>
                  </a:lnTo>
                  <a:lnTo>
                    <a:pt x="146614" y="147501"/>
                  </a:lnTo>
                  <a:cubicBezTo>
                    <a:pt x="172136" y="121822"/>
                    <a:pt x="204037" y="103404"/>
                    <a:pt x="239037" y="94141"/>
                  </a:cubicBezTo>
                  <a:lnTo>
                    <a:pt x="259571" y="6784"/>
                  </a:lnTo>
                  <a:lnTo>
                    <a:pt x="322803" y="6784"/>
                  </a:lnTo>
                  <a:lnTo>
                    <a:pt x="343337" y="94140"/>
                  </a:lnTo>
                  <a:cubicBezTo>
                    <a:pt x="378337" y="103403"/>
                    <a:pt x="410238" y="121821"/>
                    <a:pt x="435760" y="14750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474" tIns="170361" rIns="169474" bIns="17036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763587" y="836711"/>
              <a:ext cx="698850" cy="698850"/>
            </a:xfrm>
            <a:custGeom>
              <a:avLst/>
              <a:gdLst>
                <a:gd name="connsiteX0" fmla="*/ 426956 w 570608"/>
                <a:gd name="connsiteY0" fmla="*/ 144521 h 570608"/>
                <a:gd name="connsiteX1" fmla="*/ 511140 w 570608"/>
                <a:gd name="connsiteY1" fmla="*/ 119150 h 570608"/>
                <a:gd name="connsiteX2" fmla="*/ 542117 w 570608"/>
                <a:gd name="connsiteY2" fmla="*/ 172803 h 570608"/>
                <a:gd name="connsiteX3" fmla="*/ 478052 w 570608"/>
                <a:gd name="connsiteY3" fmla="*/ 233022 h 570608"/>
                <a:gd name="connsiteX4" fmla="*/ 478052 w 570608"/>
                <a:gd name="connsiteY4" fmla="*/ 337586 h 570608"/>
                <a:gd name="connsiteX5" fmla="*/ 542117 w 570608"/>
                <a:gd name="connsiteY5" fmla="*/ 397805 h 570608"/>
                <a:gd name="connsiteX6" fmla="*/ 511140 w 570608"/>
                <a:gd name="connsiteY6" fmla="*/ 451458 h 570608"/>
                <a:gd name="connsiteX7" fmla="*/ 426956 w 570608"/>
                <a:gd name="connsiteY7" fmla="*/ 426087 h 570608"/>
                <a:gd name="connsiteX8" fmla="*/ 336400 w 570608"/>
                <a:gd name="connsiteY8" fmla="*/ 478369 h 570608"/>
                <a:gd name="connsiteX9" fmla="*/ 316281 w 570608"/>
                <a:gd name="connsiteY9" fmla="*/ 563961 h 570608"/>
                <a:gd name="connsiteX10" fmla="*/ 254327 w 570608"/>
                <a:gd name="connsiteY10" fmla="*/ 563961 h 570608"/>
                <a:gd name="connsiteX11" fmla="*/ 234208 w 570608"/>
                <a:gd name="connsiteY11" fmla="*/ 478370 h 570608"/>
                <a:gd name="connsiteX12" fmla="*/ 143652 w 570608"/>
                <a:gd name="connsiteY12" fmla="*/ 426087 h 570608"/>
                <a:gd name="connsiteX13" fmla="*/ 59468 w 570608"/>
                <a:gd name="connsiteY13" fmla="*/ 451458 h 570608"/>
                <a:gd name="connsiteX14" fmla="*/ 28491 w 570608"/>
                <a:gd name="connsiteY14" fmla="*/ 397805 h 570608"/>
                <a:gd name="connsiteX15" fmla="*/ 92556 w 570608"/>
                <a:gd name="connsiteY15" fmla="*/ 337586 h 570608"/>
                <a:gd name="connsiteX16" fmla="*/ 92556 w 570608"/>
                <a:gd name="connsiteY16" fmla="*/ 233022 h 570608"/>
                <a:gd name="connsiteX17" fmla="*/ 28491 w 570608"/>
                <a:gd name="connsiteY17" fmla="*/ 172803 h 570608"/>
                <a:gd name="connsiteX18" fmla="*/ 59468 w 570608"/>
                <a:gd name="connsiteY18" fmla="*/ 119150 h 570608"/>
                <a:gd name="connsiteX19" fmla="*/ 143652 w 570608"/>
                <a:gd name="connsiteY19" fmla="*/ 144521 h 570608"/>
                <a:gd name="connsiteX20" fmla="*/ 234208 w 570608"/>
                <a:gd name="connsiteY20" fmla="*/ 92239 h 570608"/>
                <a:gd name="connsiteX21" fmla="*/ 254327 w 570608"/>
                <a:gd name="connsiteY21" fmla="*/ 6647 h 570608"/>
                <a:gd name="connsiteX22" fmla="*/ 316281 w 570608"/>
                <a:gd name="connsiteY22" fmla="*/ 6647 h 570608"/>
                <a:gd name="connsiteX23" fmla="*/ 336400 w 570608"/>
                <a:gd name="connsiteY23" fmla="*/ 92238 h 570608"/>
                <a:gd name="connsiteX24" fmla="*/ 426956 w 570608"/>
                <a:gd name="connsiteY24" fmla="*/ 144521 h 5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0608" h="570608">
                  <a:moveTo>
                    <a:pt x="367270" y="144338"/>
                  </a:moveTo>
                  <a:lnTo>
                    <a:pt x="428303" y="106538"/>
                  </a:lnTo>
                  <a:lnTo>
                    <a:pt x="464072" y="142306"/>
                  </a:lnTo>
                  <a:lnTo>
                    <a:pt x="426271" y="203338"/>
                  </a:lnTo>
                  <a:cubicBezTo>
                    <a:pt x="440829" y="228377"/>
                    <a:pt x="448457" y="256842"/>
                    <a:pt x="448368" y="285805"/>
                  </a:cubicBezTo>
                  <a:lnTo>
                    <a:pt x="511620" y="319760"/>
                  </a:lnTo>
                  <a:lnTo>
                    <a:pt x="498527" y="368621"/>
                  </a:lnTo>
                  <a:lnTo>
                    <a:pt x="426772" y="366401"/>
                  </a:lnTo>
                  <a:cubicBezTo>
                    <a:pt x="412368" y="391530"/>
                    <a:pt x="391530" y="412367"/>
                    <a:pt x="366401" y="426772"/>
                  </a:cubicBezTo>
                  <a:lnTo>
                    <a:pt x="368622" y="498527"/>
                  </a:lnTo>
                  <a:lnTo>
                    <a:pt x="319760" y="511620"/>
                  </a:lnTo>
                  <a:lnTo>
                    <a:pt x="285806" y="448368"/>
                  </a:lnTo>
                  <a:cubicBezTo>
                    <a:pt x="256842" y="448457"/>
                    <a:pt x="228377" y="440830"/>
                    <a:pt x="203338" y="426270"/>
                  </a:cubicBezTo>
                  <a:lnTo>
                    <a:pt x="142305" y="464070"/>
                  </a:lnTo>
                  <a:lnTo>
                    <a:pt x="106536" y="428302"/>
                  </a:lnTo>
                  <a:lnTo>
                    <a:pt x="144337" y="367270"/>
                  </a:lnTo>
                  <a:cubicBezTo>
                    <a:pt x="129779" y="342231"/>
                    <a:pt x="122151" y="313766"/>
                    <a:pt x="122240" y="284803"/>
                  </a:cubicBezTo>
                  <a:lnTo>
                    <a:pt x="58988" y="250848"/>
                  </a:lnTo>
                  <a:lnTo>
                    <a:pt x="72081" y="201987"/>
                  </a:lnTo>
                  <a:lnTo>
                    <a:pt x="143836" y="204207"/>
                  </a:lnTo>
                  <a:cubicBezTo>
                    <a:pt x="158240" y="179078"/>
                    <a:pt x="179078" y="158241"/>
                    <a:pt x="204207" y="143836"/>
                  </a:cubicBezTo>
                  <a:lnTo>
                    <a:pt x="201986" y="72081"/>
                  </a:lnTo>
                  <a:lnTo>
                    <a:pt x="250848" y="58988"/>
                  </a:lnTo>
                  <a:lnTo>
                    <a:pt x="284802" y="122240"/>
                  </a:lnTo>
                  <a:cubicBezTo>
                    <a:pt x="313766" y="122151"/>
                    <a:pt x="342231" y="129778"/>
                    <a:pt x="367270" y="14433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132" tIns="212132" rIns="212133" bIns="212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 </a:t>
              </a:r>
              <a:endParaRPr lang="fr-FR" sz="1800" kern="1200" dirty="0"/>
            </a:p>
          </p:txBody>
        </p:sp>
        <p:sp>
          <p:nvSpPr>
            <p:cNvPr id="45" name="Flèche en arc 44"/>
            <p:cNvSpPr/>
            <p:nvPr/>
          </p:nvSpPr>
          <p:spPr>
            <a:xfrm>
              <a:off x="7879792" y="1385017"/>
              <a:ext cx="1024978" cy="1024978"/>
            </a:xfrm>
            <a:prstGeom prst="circularArrow">
              <a:avLst>
                <a:gd name="adj1" fmla="val 4687"/>
                <a:gd name="adj2" fmla="val 299029"/>
                <a:gd name="adj3" fmla="val 2366976"/>
                <a:gd name="adj4" fmla="val 16231660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e 45"/>
            <p:cNvSpPr/>
            <p:nvPr/>
          </p:nvSpPr>
          <p:spPr>
            <a:xfrm>
              <a:off x="7398382" y="1185505"/>
              <a:ext cx="744711" cy="74471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en arc 46"/>
            <p:cNvSpPr/>
            <p:nvPr/>
          </p:nvSpPr>
          <p:spPr>
            <a:xfrm>
              <a:off x="7695721" y="787600"/>
              <a:ext cx="802948" cy="802948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225" y="1340768"/>
            <a:ext cx="924668" cy="9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463" y="476673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8267472" y="2960264"/>
            <a:ext cx="1444057" cy="442035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Replace</a:t>
            </a:r>
            <a:endParaRPr lang="fr-FR" baseline="0" dirty="0" smtClean="0"/>
          </a:p>
        </p:txBody>
      </p:sp>
      <p:pic>
        <p:nvPicPr>
          <p:cNvPr id="63" name="Image 62" descr="CG18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314242" y="2839659"/>
            <a:ext cx="842278" cy="912468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 bwMode="auto">
          <a:xfrm>
            <a:off x="3274909" y="5409798"/>
            <a:ext cx="936104" cy="360040"/>
          </a:xfrm>
          <a:prstGeom prst="downArrow">
            <a:avLst>
              <a:gd name="adj1" fmla="val 66280"/>
              <a:gd name="adj2" fmla="val 71164"/>
            </a:avLst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matte">
            <a:bevelT w="6985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562" y="4048502"/>
            <a:ext cx="1833000" cy="1180699"/>
          </a:xfrm>
          <a:prstGeom prst="rect">
            <a:avLst/>
          </a:prstGeom>
          <a:noFill/>
        </p:spPr>
        <p:txBody>
          <a:bodyPr wrap="square" lIns="18000" tIns="36000" rIns="18000" bIns="36000" rtlCol="0" anchor="ctr" anchorCtr="0">
            <a:spAutoFit/>
          </a:bodyPr>
          <a:lstStyle/>
          <a:p>
            <a:pPr algn="ctr"/>
            <a:r>
              <a:rPr lang="en-US" baseline="0" dirty="0" smtClean="0"/>
              <a:t>The bowl of my blender leaks</a:t>
            </a:r>
            <a:endParaRPr lang="en-US" baseline="0" dirty="0"/>
          </a:p>
        </p:txBody>
      </p:sp>
      <p:pic>
        <p:nvPicPr>
          <p:cNvPr id="53" name="Image 52" descr="Blender_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9104" y="3717780"/>
            <a:ext cx="1793389" cy="1655436"/>
          </a:xfrm>
          <a:prstGeom prst="rect">
            <a:avLst/>
          </a:prstGeom>
        </p:spPr>
      </p:pic>
      <p:grpSp>
        <p:nvGrpSpPr>
          <p:cNvPr id="3" name="Groupe 78"/>
          <p:cNvGrpSpPr>
            <a:grpSpLocks noChangeAspect="1"/>
          </p:cNvGrpSpPr>
          <p:nvPr/>
        </p:nvGrpSpPr>
        <p:grpSpPr>
          <a:xfrm>
            <a:off x="5967114" y="3645446"/>
            <a:ext cx="1673009" cy="1584176"/>
            <a:chOff x="0" y="0"/>
            <a:chExt cx="369761" cy="373360"/>
          </a:xfrm>
        </p:grpSpPr>
        <p:cxnSp>
          <p:nvCxnSpPr>
            <p:cNvPr id="80" name="Connecteur droit 79"/>
            <p:cNvCxnSpPr/>
            <p:nvPr/>
          </p:nvCxnSpPr>
          <p:spPr bwMode="auto">
            <a:xfrm rot="16200000" flipH="1">
              <a:off x="-2526" y="2526"/>
              <a:ext cx="367008" cy="361955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droit 80"/>
            <p:cNvCxnSpPr/>
            <p:nvPr/>
          </p:nvCxnSpPr>
          <p:spPr bwMode="auto">
            <a:xfrm rot="5400000">
              <a:off x="5280" y="8879"/>
              <a:ext cx="367008" cy="361954"/>
            </a:xfrm>
            <a:prstGeom prst="line">
              <a:avLst/>
            </a:prstGeom>
            <a:solidFill>
              <a:srgbClr val="FFFF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4" name="Image 53" descr="Blender_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5381" y="3429000"/>
            <a:ext cx="1256411" cy="1159764"/>
          </a:xfrm>
          <a:prstGeom prst="rect">
            <a:avLst/>
          </a:prstGeom>
        </p:spPr>
      </p:pic>
      <p:pic>
        <p:nvPicPr>
          <p:cNvPr id="59" name="Image 58" descr="Blender_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71688">
            <a:off x="2686746" y="1949583"/>
            <a:ext cx="2298987" cy="3387870"/>
          </a:xfrm>
          <a:prstGeom prst="rect">
            <a:avLst/>
          </a:prstGeom>
        </p:spPr>
      </p:pic>
      <p:pic>
        <p:nvPicPr>
          <p:cNvPr id="52" name="Image 51" descr="Blend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0706" y="1340768"/>
            <a:ext cx="1201403" cy="2170322"/>
          </a:xfrm>
          <a:prstGeom prst="rect">
            <a:avLst/>
          </a:prstGeom>
        </p:spPr>
      </p:pic>
      <p:pic>
        <p:nvPicPr>
          <p:cNvPr id="62" name="Image 61" descr="OEIL RO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0923" y="1412776"/>
            <a:ext cx="868867" cy="792088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 rot="761533">
            <a:off x="2605982" y="3865050"/>
            <a:ext cx="1872208" cy="2356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6" name="Connecteur en angle 65"/>
          <p:cNvCxnSpPr>
            <a:endCxn id="64" idx="0"/>
          </p:cNvCxnSpPr>
          <p:nvPr/>
        </p:nvCxnSpPr>
        <p:spPr bwMode="auto">
          <a:xfrm rot="16200000" flipH="1">
            <a:off x="2487932" y="2785726"/>
            <a:ext cx="1519048" cy="645360"/>
          </a:xfrm>
          <a:prstGeom prst="bentConnector3">
            <a:avLst>
              <a:gd name="adj1" fmla="val -42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3" name="Image 72" descr="Blend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498" y="1916832"/>
            <a:ext cx="1201403" cy="2170322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 bwMode="auto">
          <a:xfrm>
            <a:off x="2250166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239635" y="620688"/>
            <a:ext cx="2925000" cy="6120680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8" name="Image 77" descr="Blender_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554" y="1268760"/>
            <a:ext cx="1793389" cy="1655436"/>
          </a:xfrm>
          <a:prstGeom prst="rect">
            <a:avLst/>
          </a:prstGeom>
        </p:spPr>
      </p:pic>
      <p:sp>
        <p:nvSpPr>
          <p:cNvPr id="79" name="Ellipse 78"/>
          <p:cNvSpPr/>
          <p:nvPr/>
        </p:nvSpPr>
        <p:spPr bwMode="auto">
          <a:xfrm>
            <a:off x="7137243" y="2132856"/>
            <a:ext cx="546061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22996" y="692696"/>
            <a:ext cx="809657" cy="5760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000" tIns="18000" rIns="18000" bIns="18000" rtlCol="0" anchor="ctr" anchorCtr="0">
            <a:noAutofit/>
          </a:bodyPr>
          <a:lstStyle/>
          <a:p>
            <a:pPr algn="ctr"/>
            <a:r>
              <a:rPr lang="fr-FR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378714" y="764704"/>
            <a:ext cx="5616624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CE1111"/>
              </a:buClr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000" kern="0" baseline="0" noProof="0" dirty="0" smtClean="0">
                <a:solidFill>
                  <a:srgbClr val="8E8581"/>
                </a:solidFill>
              </a:rPr>
              <a:t>  </a:t>
            </a:r>
            <a:r>
              <a:rPr lang="fr-FR" sz="2000" kern="0" baseline="0" dirty="0" err="1" smtClean="0">
                <a:solidFill>
                  <a:srgbClr val="8E8581"/>
                </a:solidFill>
              </a:rPr>
              <a:t>Analysis</a:t>
            </a:r>
            <a:r>
              <a:rPr lang="fr-FR" sz="2000" kern="0" baseline="0" dirty="0" smtClean="0">
                <a:solidFill>
                  <a:srgbClr val="8E8581"/>
                </a:solidFill>
              </a:rPr>
              <a:t>             and   Diagnostic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889" y="475002"/>
            <a:ext cx="10931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242" y="116633"/>
            <a:ext cx="574880" cy="13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31" y="1049339"/>
            <a:ext cx="53657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6502" y="476250"/>
            <a:ext cx="8203406" cy="995363"/>
          </a:xfrm>
          <a:noFill/>
        </p:spPr>
        <p:txBody>
          <a:bodyPr/>
          <a:lstStyle/>
          <a:p>
            <a:r>
              <a:rPr lang="en-US" altLang="nl-NL" dirty="0" smtClean="0">
                <a:latin typeface="Arial" charset="0"/>
              </a:rPr>
              <a:t>      Exchanging Repair Information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3833" y="1911350"/>
            <a:ext cx="8010790" cy="1754188"/>
          </a:xfrm>
          <a:noFill/>
        </p:spPr>
        <p:txBody>
          <a:bodyPr/>
          <a:lstStyle/>
          <a:p>
            <a:pPr marL="377825" indent="-377825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nl-NL" sz="1800" dirty="0" smtClean="0">
                <a:solidFill>
                  <a:schemeClr val="tx2"/>
                </a:solidFill>
                <a:latin typeface="Arial" charset="0"/>
              </a:rPr>
              <a:t>.…is facing several difficult problems. </a:t>
            </a:r>
          </a:p>
          <a:p>
            <a:pPr marL="377825" indent="-377825">
              <a:lnSpc>
                <a:spcPct val="80000"/>
              </a:lnSpc>
              <a:buFont typeface="Monotype Sorts" pitchFamily="2" charset="2"/>
              <a:buNone/>
            </a:pPr>
            <a:endParaRPr lang="en-US" altLang="nl-NL" sz="1800" dirty="0" smtClean="0">
              <a:solidFill>
                <a:schemeClr val="tx2"/>
              </a:solidFill>
              <a:latin typeface="Arial" charset="0"/>
            </a:endParaRPr>
          </a:p>
          <a:p>
            <a:pPr marL="857250" lvl="1" indent="-288925">
              <a:lnSpc>
                <a:spcPct val="80000"/>
              </a:lnSpc>
            </a:pPr>
            <a:r>
              <a:rPr lang="en-US" altLang="nl-NL" sz="1600" dirty="0" smtClean="0">
                <a:latin typeface="Arial" charset="0"/>
              </a:rPr>
              <a:t>Different countries,</a:t>
            </a:r>
          </a:p>
          <a:p>
            <a:pPr marL="857250" lvl="1" indent="-288925">
              <a:lnSpc>
                <a:spcPct val="80000"/>
              </a:lnSpc>
            </a:pPr>
            <a:r>
              <a:rPr lang="en-US" altLang="nl-NL" sz="1600" dirty="0" smtClean="0">
                <a:latin typeface="Arial" charset="0"/>
              </a:rPr>
              <a:t>Different languages,</a:t>
            </a:r>
          </a:p>
          <a:p>
            <a:pPr marL="857250" lvl="1" indent="-288925">
              <a:lnSpc>
                <a:spcPct val="80000"/>
              </a:lnSpc>
            </a:pPr>
            <a:r>
              <a:rPr lang="en-US" altLang="nl-NL" sz="1600" dirty="0" smtClean="0">
                <a:latin typeface="Arial" charset="0"/>
              </a:rPr>
              <a:t>Different types of organization,</a:t>
            </a:r>
          </a:p>
          <a:p>
            <a:pPr marL="857250" lvl="1" indent="-288925">
              <a:lnSpc>
                <a:spcPct val="80000"/>
              </a:lnSpc>
            </a:pPr>
            <a:r>
              <a:rPr lang="en-US" altLang="nl-NL" sz="1600" dirty="0" smtClean="0">
                <a:latin typeface="Arial" charset="0"/>
              </a:rPr>
              <a:t>Some different codes,</a:t>
            </a:r>
          </a:p>
          <a:p>
            <a:pPr marL="857250" lvl="1" indent="-288925">
              <a:lnSpc>
                <a:spcPct val="80000"/>
              </a:lnSpc>
            </a:pPr>
            <a:r>
              <a:rPr lang="en-US" altLang="nl-NL" sz="1600" dirty="0" smtClean="0">
                <a:latin typeface="Arial" charset="0"/>
              </a:rPr>
              <a:t>…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0472" y="4437112"/>
            <a:ext cx="4496744" cy="15286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altLang="nl-NL" sz="2800" b="1" i="1" dirty="0" smtClean="0">
                <a:solidFill>
                  <a:schemeClr val="tx2"/>
                </a:solidFill>
              </a:rPr>
              <a:t>So,</a:t>
            </a:r>
            <a:r>
              <a:rPr lang="en-US" altLang="nl-NL" sz="2800" b="1" i="1" baseline="0" dirty="0" smtClean="0">
                <a:solidFill>
                  <a:schemeClr val="tx2"/>
                </a:solidFill>
              </a:rPr>
              <a:t>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there </a:t>
            </a:r>
            <a:r>
              <a:rPr lang="en-US" altLang="nl-NL" sz="2800" b="1" i="1" dirty="0">
                <a:solidFill>
                  <a:schemeClr val="tx2"/>
                </a:solidFill>
              </a:rPr>
              <a:t>is a clear need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to </a:t>
            </a:r>
            <a:r>
              <a:rPr lang="en-US" altLang="nl-NL" sz="2800" b="1" i="1" dirty="0">
                <a:solidFill>
                  <a:schemeClr val="tx2"/>
                </a:solidFill>
              </a:rPr>
              <a:t>use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an</a:t>
            </a:r>
            <a:r>
              <a:rPr lang="en-US" altLang="nl-NL" sz="2800" b="1" i="1" baseline="0" dirty="0" smtClean="0">
                <a:solidFill>
                  <a:schemeClr val="tx2"/>
                </a:solidFill>
              </a:rPr>
              <a:t>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unified</a:t>
            </a:r>
            <a:r>
              <a:rPr lang="en-US" altLang="nl-NL" sz="2800" b="1" i="1" dirty="0">
                <a:solidFill>
                  <a:schemeClr val="tx2"/>
                </a:solidFill>
              </a:rPr>
              <a:t>,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simple</a:t>
            </a:r>
            <a:r>
              <a:rPr lang="en-US" altLang="nl-NL" sz="2800" b="1" i="1" baseline="0" dirty="0" smtClean="0">
                <a:solidFill>
                  <a:schemeClr val="tx2"/>
                </a:solidFill>
              </a:rPr>
              <a:t> </a:t>
            </a:r>
            <a:r>
              <a:rPr lang="en-US" altLang="nl-NL" sz="2800" b="1" i="1" dirty="0" smtClean="0">
                <a:solidFill>
                  <a:schemeClr val="tx2"/>
                </a:solidFill>
              </a:rPr>
              <a:t>codification system.</a:t>
            </a:r>
          </a:p>
          <a:p>
            <a:pPr algn="l"/>
            <a:endParaRPr lang="en-US" altLang="nl-NL" sz="2800" b="1" i="1" dirty="0" smtClean="0">
              <a:solidFill>
                <a:schemeClr val="tx2"/>
              </a:solidFill>
            </a:endParaRPr>
          </a:p>
          <a:p>
            <a:pPr algn="l"/>
            <a:r>
              <a:rPr lang="en-US" altLang="nl-NL" sz="2800" b="1" i="1" dirty="0" smtClean="0">
                <a:solidFill>
                  <a:schemeClr val="tx2"/>
                </a:solidFill>
              </a:rPr>
              <a:t>This code already exist: IRIS CODE.</a:t>
            </a:r>
            <a:endParaRPr lang="en-US" altLang="nl-NL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214" y="6429396"/>
            <a:ext cx="971550" cy="2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95348" y="0"/>
            <a:ext cx="8810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DEMONSTRATION</a:t>
            </a:r>
            <a:endParaRPr lang="fr-FR" sz="4000" b="1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08" y="3071810"/>
            <a:ext cx="363523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3440832" y="4797152"/>
            <a:ext cx="2306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http://www.iriscode.org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02" y="428604"/>
            <a:ext cx="363523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571744"/>
            <a:ext cx="9906000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altLang="nl-NL" sz="5400" b="1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IRIS Repair Coding </a:t>
            </a:r>
            <a:r>
              <a:rPr kumimoji="0" lang="en-US" altLang="nl-NL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altLang="nl-NL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altLang="nl-NL" sz="4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00372"/>
            <a:ext cx="9906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endParaRPr lang="en-US" altLang="nl-NL" sz="4400" b="1" i="1" kern="0" baseline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ctr" eaLnBrk="1" hangingPunct="1"/>
            <a:r>
              <a:rPr kumimoji="0" lang="en-US" altLang="nl-NL" sz="4400" b="1" i="1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What is it?</a:t>
            </a:r>
            <a:endParaRPr kumimoji="0" lang="en-US" altLang="nl-NL" sz="54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214" y="6429396"/>
            <a:ext cx="971550" cy="2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95348" y="0"/>
            <a:ext cx="8810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IRIS </a:t>
            </a:r>
            <a:r>
              <a:rPr lang="fr-FR" sz="4400" b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Coding</a:t>
            </a:r>
            <a:r>
              <a:rPr lang="fr-FR" sz="4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basis</a:t>
            </a:r>
            <a:endParaRPr lang="fr-FR" sz="4400" b="1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90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IRIS Code is divided in 4 chapters :</a:t>
            </a:r>
          </a:p>
          <a:p>
            <a:pPr algn="ctr"/>
            <a:endParaRPr lang="en-US" sz="2600" b="1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52600" y="2338254"/>
            <a:ext cx="1681300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96816" y="2348880"/>
            <a:ext cx="1584176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25008" y="2348880"/>
            <a:ext cx="1584176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753200" y="2348880"/>
            <a:ext cx="1296000" cy="44267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</a:t>
            </a:r>
          </a:p>
        </p:txBody>
      </p:sp>
      <p:sp>
        <p:nvSpPr>
          <p:cNvPr id="12" name="Accolade ouvrante 11"/>
          <p:cNvSpPr/>
          <p:nvPr/>
        </p:nvSpPr>
        <p:spPr bwMode="auto">
          <a:xfrm rot="16200000">
            <a:off x="5241032" y="980728"/>
            <a:ext cx="792088" cy="468052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ccolade ouvrante 12"/>
          <p:cNvSpPr/>
          <p:nvPr/>
        </p:nvSpPr>
        <p:spPr bwMode="auto">
          <a:xfrm rot="16200000">
            <a:off x="1820652" y="2312876"/>
            <a:ext cx="792088" cy="201622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861048"/>
            <a:ext cx="1368152" cy="175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376936" y="5661248"/>
            <a:ext cx="2520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Technician</a:t>
            </a:r>
          </a:p>
          <a:p>
            <a:pPr algn="ctr"/>
            <a:endParaRPr lang="en-US" sz="2600" b="1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648" y="3933056"/>
            <a:ext cx="8566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92560" y="5661248"/>
            <a:ext cx="2520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</a:t>
            </a:r>
          </a:p>
          <a:p>
            <a:pPr algn="ctr"/>
            <a:endParaRPr lang="en-US" sz="2600" b="1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4" y="1484784"/>
            <a:ext cx="9904546" cy="537321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: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1" y="1700809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4472" y="2952234"/>
            <a:ext cx="95170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consumer describes the defect :</a:t>
            </a:r>
          </a:p>
          <a:p>
            <a:pPr algn="ctr"/>
            <a:r>
              <a:rPr lang="en-US" sz="3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?</a:t>
            </a:r>
          </a:p>
          <a:p>
            <a:pPr algn="l"/>
            <a:endParaRPr lang="fr-FR" sz="2800" i="1" u="sng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87525" indent="-1787525" algn="l"/>
            <a:r>
              <a:rPr lang="en-US" sz="2800" i="1" u="sng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:</a:t>
            </a:r>
            <a:r>
              <a:rPr lang="en-US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 My steam generator cuts off the electrical circuit during the ironing </a:t>
            </a:r>
            <a:r>
              <a:rPr lang="fr-FR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6" y="188913"/>
            <a:ext cx="832035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ethodology to determine an IRIS code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4" y="1484784"/>
            <a:ext cx="9904546" cy="537321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: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description of the problem detected by the consumer is based on simple questions which he can answer.</a:t>
            </a:r>
          </a:p>
          <a:p>
            <a:pPr eaLnBrk="1" hangingPunct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1" y="1700809"/>
            <a:ext cx="734451" cy="1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977788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description depends of the 5 senses </a:t>
            </a:r>
            <a:r>
              <a:rPr lang="fr-FR" sz="28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pic>
        <p:nvPicPr>
          <p:cNvPr id="1026" name="Picture 2" descr="http://us.cdn2.123rf.com/168nwm/logos/logos1212/logos121200610/16672792-gros-plan-de-profil-un-oe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2452">
            <a:off x="381047" y="3895728"/>
            <a:ext cx="1318239" cy="1093704"/>
          </a:xfrm>
          <a:prstGeom prst="rect">
            <a:avLst/>
          </a:prstGeom>
          <a:noFill/>
        </p:spPr>
      </p:pic>
      <p:pic>
        <p:nvPicPr>
          <p:cNvPr id="1032" name="Picture 8" descr="http://www.reflexologie-sante.fr/wp-content/uploads/2012/09/touch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30122">
            <a:off x="5606034" y="4397224"/>
            <a:ext cx="1579748" cy="154572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7846">
            <a:off x="4501931" y="3491547"/>
            <a:ext cx="992698" cy="13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322" y="4348488"/>
            <a:ext cx="1170130" cy="174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 rot="21162452">
            <a:off x="281648" y="4984404"/>
            <a:ext cx="1755000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SEE</a:t>
            </a:r>
          </a:p>
        </p:txBody>
      </p:sp>
      <p:sp>
        <p:nvSpPr>
          <p:cNvPr id="21" name="ZoneTexte 20"/>
          <p:cNvSpPr txBox="1"/>
          <p:nvPr/>
        </p:nvSpPr>
        <p:spPr>
          <a:xfrm rot="20230122">
            <a:off x="5855279" y="5873947"/>
            <a:ext cx="2028000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TOUCH</a:t>
            </a:r>
          </a:p>
        </p:txBody>
      </p:sp>
      <p:sp>
        <p:nvSpPr>
          <p:cNvPr id="22" name="ZoneTexte 21"/>
          <p:cNvSpPr txBox="1"/>
          <p:nvPr/>
        </p:nvSpPr>
        <p:spPr>
          <a:xfrm rot="947846">
            <a:off x="3740282" y="4829035"/>
            <a:ext cx="1950000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SMELL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03279" y="6071963"/>
            <a:ext cx="1911000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TASTE</a:t>
            </a:r>
            <a:endParaRPr lang="fr-FR" sz="1000" b="1" i="1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6294">
            <a:off x="8137363" y="3369024"/>
            <a:ext cx="1355196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 rot="526294">
            <a:off x="7778869" y="5004135"/>
            <a:ext cx="1755000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HEAR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6" y="188913"/>
            <a:ext cx="832035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ethodology to determine an IRIS code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b="0" i="1" dirty="0" smtClean="0"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271808" y="2983304"/>
            <a:ext cx="7410823" cy="504056"/>
          </a:xfrm>
          <a:prstGeom prst="roundRect">
            <a:avLst>
              <a:gd name="adj" fmla="val 936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4" y="1484784"/>
            <a:ext cx="9904546" cy="537321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Technician :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2" y="1628800"/>
            <a:ext cx="10921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TETE et ENGREN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215251" y="1556792"/>
            <a:ext cx="2376827" cy="2520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472" y="2952234"/>
            <a:ext cx="9517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technician must :</a:t>
            </a:r>
          </a:p>
          <a:p>
            <a:pPr algn="ctr"/>
            <a:r>
              <a:rPr lang="en-US" sz="3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 an analysis, Make a diagnostic</a:t>
            </a:r>
          </a:p>
          <a:p>
            <a:pPr algn="ctr"/>
            <a:r>
              <a:rPr lang="en-US" sz="3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Bring a solution.</a:t>
            </a:r>
          </a:p>
          <a:p>
            <a:pPr algn="ctr"/>
            <a:endParaRPr lang="en-US" sz="2800" i="1" u="sng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800" i="1" u="sng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:</a:t>
            </a:r>
            <a:r>
              <a:rPr lang="en-US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 The boiler is faulty further to an electrical 		default and I change the part »</a:t>
            </a:r>
          </a:p>
        </p:txBody>
      </p:sp>
      <p:pic>
        <p:nvPicPr>
          <p:cNvPr id="14" name="Image 13" descr="RO-CY9429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160" y="2276873"/>
            <a:ext cx="1070327" cy="1334603"/>
          </a:xfrm>
          <a:prstGeom prst="rect">
            <a:avLst/>
          </a:prstGeom>
        </p:spPr>
      </p:pic>
      <p:pic>
        <p:nvPicPr>
          <p:cNvPr id="15" name="Image 14" descr="RO-CY9106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31" y="5517232"/>
            <a:ext cx="1561517" cy="1060204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6" y="188913"/>
            <a:ext cx="832035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ethodology to determine an IRIS code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120213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4" y="1484784"/>
            <a:ext cx="9904546" cy="5373216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woPt" dir="t"/>
          </a:scene3d>
          <a:sp3d extrusionH="152400" prstMaterial="powder">
            <a:bevelT w="1651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transcribe these actions in an IRIS code.</a:t>
            </a:r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94471" y="3016692"/>
            <a:ext cx="94775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? </a:t>
            </a:r>
            <a:r>
              <a:rPr lang="en-US" sz="3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</a:t>
            </a:r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baseline="0" dirty="0" smtClean="0">
                <a:solidFill>
                  <a:srgbClr val="FF0000"/>
                </a:solidFill>
              </a:rPr>
              <a:t>Symptom Code</a:t>
            </a:r>
          </a:p>
          <a:p>
            <a:pPr marL="514350" indent="-514350" algn="ctr"/>
            <a:endParaRPr lang="en-US" sz="1400" b="1" i="1" baseline="0" dirty="0" smtClean="0">
              <a:solidFill>
                <a:srgbClr val="FF0000"/>
              </a:solidFill>
            </a:endParaRPr>
          </a:p>
          <a:p>
            <a:pPr marL="514350" indent="-514350" algn="ctr"/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 AN ANALYSIS </a:t>
            </a:r>
            <a:r>
              <a:rPr lang="en-US" sz="3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</a:t>
            </a:r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baseline="0" dirty="0" smtClean="0">
                <a:solidFill>
                  <a:srgbClr val="FF0000"/>
                </a:solidFill>
              </a:rPr>
              <a:t>Section Code</a:t>
            </a:r>
          </a:p>
          <a:p>
            <a:pPr marL="514350" indent="-514350" algn="ctr"/>
            <a:endParaRPr lang="en-US" sz="1400" b="1" i="1" baseline="0" dirty="0" smtClean="0">
              <a:solidFill>
                <a:srgbClr val="FF0000"/>
              </a:solidFill>
            </a:endParaRPr>
          </a:p>
          <a:p>
            <a:pPr marL="514350" indent="-514350" algn="ctr"/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 A DIAGNOSTIC </a:t>
            </a:r>
            <a:r>
              <a:rPr lang="en-US" sz="3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</a:t>
            </a:r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baseline="0" dirty="0" smtClean="0">
                <a:solidFill>
                  <a:srgbClr val="FF0000"/>
                </a:solidFill>
              </a:rPr>
              <a:t>Defect Code</a:t>
            </a:r>
          </a:p>
          <a:p>
            <a:pPr marL="514350" indent="-514350" algn="ctr"/>
            <a:endParaRPr lang="en-US" sz="1400" b="1" i="1" baseline="0" dirty="0" smtClean="0">
              <a:solidFill>
                <a:srgbClr val="FF0000"/>
              </a:solidFill>
            </a:endParaRPr>
          </a:p>
          <a:p>
            <a:pPr marL="514350" indent="-514350" algn="ctr"/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BRING A SOLUTION </a:t>
            </a:r>
            <a:r>
              <a:rPr lang="en-US" sz="3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</a:t>
            </a:r>
            <a:r>
              <a:rPr lang="en-US" sz="3600" b="1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baseline="0" dirty="0" smtClean="0">
                <a:solidFill>
                  <a:srgbClr val="FF0000"/>
                </a:solidFill>
              </a:rPr>
              <a:t>Repair Code</a:t>
            </a:r>
          </a:p>
          <a:p>
            <a:pPr marL="514350" indent="-514350" algn="ctr"/>
            <a:endParaRPr lang="fr-FR" sz="3600" i="1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246" y="188913"/>
            <a:ext cx="832035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ethodology to determine an IRIS code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Presentation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806</Words>
  <Application>Microsoft Office PowerPoint</Application>
  <PresentationFormat>A4-Papier (210x297 mm)</PresentationFormat>
  <Paragraphs>456</Paragraphs>
  <Slides>30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SEB Presentation</vt:lpstr>
      <vt:lpstr>PowerPoint-Präsentation</vt:lpstr>
      <vt:lpstr>PowerPoint-Präsentation</vt:lpstr>
      <vt:lpstr>      Exchanging Repair Information </vt:lpstr>
      <vt:lpstr>PowerPoint-Präsentation</vt:lpstr>
      <vt:lpstr>PowerPoint-Präsentation</vt:lpstr>
      <vt:lpstr>Methodology to determine an IRIS code </vt:lpstr>
      <vt:lpstr>Methodology to determine an IRIS code </vt:lpstr>
      <vt:lpstr>Methodology to determine an IRIS code </vt:lpstr>
      <vt:lpstr>Methodology to determine an IRIS code </vt:lpstr>
      <vt:lpstr>IRIS Code implementation  result </vt:lpstr>
      <vt:lpstr>            Code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Groupe SEB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Jean-Marc</dc:creator>
  <cp:lastModifiedBy>Ronald Boesch (7870066)</cp:lastModifiedBy>
  <cp:revision>150</cp:revision>
  <dcterms:modified xsi:type="dcterms:W3CDTF">2016-07-22T09:33:07Z</dcterms:modified>
</cp:coreProperties>
</file>